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5"/>
  </p:notesMasterIdLst>
  <p:handoutMasterIdLst>
    <p:handoutMasterId r:id="rId46"/>
  </p:handoutMasterIdLst>
  <p:sldIdLst>
    <p:sldId id="1242" r:id="rId6"/>
    <p:sldId id="1360" r:id="rId7"/>
    <p:sldId id="1306" r:id="rId8"/>
    <p:sldId id="1355" r:id="rId9"/>
    <p:sldId id="1383" r:id="rId10"/>
    <p:sldId id="1384" r:id="rId11"/>
    <p:sldId id="1385" r:id="rId12"/>
    <p:sldId id="1386" r:id="rId13"/>
    <p:sldId id="1387" r:id="rId14"/>
    <p:sldId id="1389" r:id="rId15"/>
    <p:sldId id="1390" r:id="rId16"/>
    <p:sldId id="1391" r:id="rId17"/>
    <p:sldId id="1414" r:id="rId18"/>
    <p:sldId id="1352" r:id="rId19"/>
    <p:sldId id="1393" r:id="rId20"/>
    <p:sldId id="1392" r:id="rId21"/>
    <p:sldId id="1395" r:id="rId22"/>
    <p:sldId id="1401" r:id="rId23"/>
    <p:sldId id="1402" r:id="rId24"/>
    <p:sldId id="1403" r:id="rId25"/>
    <p:sldId id="1404" r:id="rId26"/>
    <p:sldId id="1396" r:id="rId27"/>
    <p:sldId id="1397" r:id="rId28"/>
    <p:sldId id="1398" r:id="rId29"/>
    <p:sldId id="1399" r:id="rId30"/>
    <p:sldId id="1400" r:id="rId31"/>
    <p:sldId id="1310" r:id="rId32"/>
    <p:sldId id="1312" r:id="rId33"/>
    <p:sldId id="1313" r:id="rId34"/>
    <p:sldId id="1314" r:id="rId35"/>
    <p:sldId id="1405" r:id="rId36"/>
    <p:sldId id="1406" r:id="rId37"/>
    <p:sldId id="1407" r:id="rId38"/>
    <p:sldId id="1408" r:id="rId39"/>
    <p:sldId id="1409" r:id="rId40"/>
    <p:sldId id="1410" r:id="rId41"/>
    <p:sldId id="1412" r:id="rId42"/>
    <p:sldId id="1411" r:id="rId43"/>
    <p:sldId id="1413" r:id="rId44"/>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360"/>
            <p14:sldId id="1306"/>
            <p14:sldId id="1355"/>
            <p14:sldId id="1383"/>
            <p14:sldId id="1384"/>
            <p14:sldId id="1385"/>
            <p14:sldId id="1386"/>
            <p14:sldId id="1387"/>
            <p14:sldId id="1389"/>
            <p14:sldId id="1390"/>
          </p14:sldIdLst>
        </p14:section>
        <p14:section name="PnP" id="{44E50164-10C3-4DD6-8D69-85765592EA67}">
          <p14:sldIdLst>
            <p14:sldId id="1391"/>
            <p14:sldId id="1414"/>
            <p14:sldId id="1352"/>
            <p14:sldId id="1393"/>
            <p14:sldId id="1392"/>
            <p14:sldId id="1395"/>
            <p14:sldId id="1401"/>
            <p14:sldId id="1402"/>
            <p14:sldId id="1403"/>
            <p14:sldId id="1404"/>
            <p14:sldId id="1396"/>
            <p14:sldId id="1397"/>
            <p14:sldId id="1398"/>
            <p14:sldId id="1399"/>
            <p14:sldId id="1400"/>
          </p14:sldIdLst>
        </p14:section>
        <p14:section name="Ending" id="{DA6B57DA-966E-40FD-84B2-1ADC8CE37073}">
          <p14:sldIdLst>
            <p14:sldId id="1310"/>
            <p14:sldId id="1312"/>
            <p14:sldId id="1313"/>
            <p14:sldId id="1314"/>
          </p14:sldIdLst>
        </p14:section>
        <p14:section name="Appendix" id="{5F369767-C4A2-49BF-B3E1-219BE76BA27D}">
          <p14:sldIdLst>
            <p14:sldId id="1405"/>
            <p14:sldId id="1406"/>
            <p14:sldId id="1407"/>
            <p14:sldId id="1408"/>
            <p14:sldId id="1409"/>
            <p14:sldId id="1410"/>
            <p14:sldId id="1412"/>
            <p14:sldId id="1411"/>
            <p14:sldId id="1413"/>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9" autoAdjust="0"/>
    <p:restoredTop sz="74964" autoAdjust="0"/>
  </p:normalViewPr>
  <p:slideViewPr>
    <p:cSldViewPr snapToGrid="0">
      <p:cViewPr varScale="1">
        <p:scale>
          <a:sx n="88" d="100"/>
          <a:sy n="88" d="100"/>
        </p:scale>
        <p:origin x="1386" y="90"/>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simple2" qsCatId="simple" csTypeId="urn:microsoft.com/office/officeart/2005/8/colors/accent1_2" csCatId="accent1" phldr="1"/>
      <dgm:spPr/>
      <dgm:t>
        <a:bodyPr/>
        <a:lstStyle/>
        <a:p>
          <a:endParaRPr lang="en-US"/>
        </a:p>
      </dgm:t>
    </dgm:pt>
    <dgm:pt modelId="{D3F22B3D-9770-43AA-A1EB-A2A9DC6605A9}">
      <dgm:prSet phldrT="[Text]"/>
      <dgm:spPr/>
      <dgm:t>
        <a:bodyPr/>
        <a:lstStyle/>
        <a:p>
          <a:r>
            <a:rPr lang="en-US" dirty="0" smtClean="0">
              <a:latin typeface="Segoe UI" pitchFamily="34" charset="0"/>
              <a:ea typeface="Segoe UI" pitchFamily="34" charset="0"/>
              <a:cs typeface="Segoe UI" pitchFamily="34" charset="0"/>
            </a:rPr>
            <a:t>Classic - Full trust solutions</a:t>
          </a:r>
          <a:endParaRPr lang="en-US" dirty="0">
            <a:latin typeface="Segoe UI" pitchFamily="34" charset="0"/>
            <a:ea typeface="Segoe UI" pitchFamily="34" charset="0"/>
            <a:cs typeface="Segoe UI" pitchFamily="34" charset="0"/>
          </a:endParaRPr>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dgm:t>
        <a:bodyPr/>
        <a:lstStyle/>
        <a:p>
          <a:r>
            <a:rPr lang="en-US" dirty="0" smtClean="0">
              <a:latin typeface="Segoe UI" pitchFamily="34" charset="0"/>
              <a:ea typeface="Segoe UI" pitchFamily="34" charset="0"/>
              <a:cs typeface="Segoe UI" pitchFamily="34" charset="0"/>
            </a:rPr>
            <a:t>ISV solutions</a:t>
          </a:r>
          <a:endParaRPr lang="en-US" dirty="0">
            <a:latin typeface="Segoe UI" pitchFamily="34" charset="0"/>
            <a:ea typeface="Segoe UI" pitchFamily="34" charset="0"/>
            <a:cs typeface="Segoe UI" pitchFamily="34" charset="0"/>
          </a:endParaRPr>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dgm:t>
        <a:bodyPr/>
        <a:lstStyle/>
        <a:p>
          <a:r>
            <a:rPr lang="en-US"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endParaRPr lang="en-US"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48928369-A2E2-4E7A-A326-14BF69087418}">
      <dgm:prSet phldrT="[Text]"/>
      <dgm:spPr/>
      <dgm:t>
        <a:bodyPr/>
        <a:lstStyle/>
        <a:p>
          <a:r>
            <a:rPr lang="en-US" dirty="0" smtClean="0">
              <a:latin typeface="Segoe UI" pitchFamily="34" charset="0"/>
              <a:ea typeface="Segoe UI" pitchFamily="34" charset="0"/>
              <a:cs typeface="Segoe UI" pitchFamily="34" charset="0"/>
            </a:rPr>
            <a:t>Remote provisioning for elements</a:t>
          </a:r>
          <a:endParaRPr lang="en-US" dirty="0">
            <a:latin typeface="Segoe UI" pitchFamily="34" charset="0"/>
            <a:ea typeface="Segoe UI" pitchFamily="34" charset="0"/>
            <a:cs typeface="Segoe UI" pitchFamily="34" charset="0"/>
          </a:endParaRPr>
        </a:p>
      </dgm:t>
    </dgm:pt>
    <dgm:pt modelId="{BCC6EBB4-ECC8-44A2-B5CB-07B9B7150BF0}" type="parTrans" cxnId="{9C71F140-CF06-42CA-AE7A-A63D48EAACE2}">
      <dgm:prSet/>
      <dgm:spPr/>
      <dgm:t>
        <a:bodyPr/>
        <a:lstStyle/>
        <a:p>
          <a:endParaRPr lang="en-US"/>
        </a:p>
      </dgm:t>
    </dgm:pt>
    <dgm:pt modelId="{C21B15F8-E9BE-485A-9F75-C402DAE69318}" type="sibTrans" cxnId="{9C71F140-CF06-42CA-AE7A-A63D48EAACE2}">
      <dgm:prSet/>
      <dgm:spPr/>
      <dgm:t>
        <a:bodyPr/>
        <a:lstStyle/>
        <a:p>
          <a:endParaRPr lang="en-US"/>
        </a:p>
      </dgm:t>
    </dgm:pt>
    <dgm:pt modelId="{894C641E-A83D-4EBB-95D3-0D6AD185F362}">
      <dgm:prSet phldrT="[Text]"/>
      <dgm:spPr/>
      <dgm:t>
        <a:bodyPr/>
        <a:lstStyle/>
        <a:p>
          <a:r>
            <a:rPr lang="en-US" dirty="0" smtClean="0">
              <a:latin typeface="Segoe UI" pitchFamily="34" charset="0"/>
              <a:ea typeface="Segoe UI" pitchFamily="34" charset="0"/>
              <a:cs typeface="Segoe UI" pitchFamily="34" charset="0"/>
            </a:rPr>
            <a:t>Store apps</a:t>
          </a:r>
          <a:endParaRPr lang="en-US" dirty="0">
            <a:latin typeface="Segoe UI" pitchFamily="34" charset="0"/>
            <a:ea typeface="Segoe UI" pitchFamily="34" charset="0"/>
            <a:cs typeface="Segoe UI" pitchFamily="34" charset="0"/>
          </a:endParaRPr>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dgm:t>
        <a:bodyPr/>
        <a:lstStyle/>
        <a:p>
          <a:r>
            <a:rPr lang="en-US" dirty="0" smtClean="0">
              <a:latin typeface="Segoe UI" pitchFamily="34" charset="0"/>
              <a:ea typeface="Segoe UI" pitchFamily="34" charset="0"/>
              <a:cs typeface="Segoe UI" pitchFamily="34" charset="0"/>
            </a:rPr>
            <a:t>App catalog based solution</a:t>
          </a:r>
          <a:endParaRPr lang="en-US" dirty="0">
            <a:latin typeface="Segoe UI" pitchFamily="34" charset="0"/>
            <a:ea typeface="Segoe UI" pitchFamily="34" charset="0"/>
            <a:cs typeface="Segoe UI" pitchFamily="34" charset="0"/>
          </a:endParaRPr>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89FC8351-6838-4D94-AA45-53D4370CC54B}">
      <dgm:prSet phldrT="[Text]"/>
      <dgm:spPr/>
      <dgm:t>
        <a:bodyPr/>
        <a:lstStyle/>
        <a:p>
          <a:r>
            <a:rPr lang="en-US" dirty="0" smtClean="0">
              <a:latin typeface="Segoe UI" pitchFamily="34" charset="0"/>
              <a:ea typeface="Segoe UI" pitchFamily="34" charset="0"/>
              <a:cs typeface="Segoe UI" pitchFamily="34" charset="0"/>
            </a:rPr>
            <a:t>Custom service applications</a:t>
          </a:r>
          <a:endParaRPr lang="en-US" dirty="0">
            <a:latin typeface="Segoe UI" pitchFamily="34" charset="0"/>
            <a:ea typeface="Segoe UI" pitchFamily="34" charset="0"/>
            <a:cs typeface="Segoe UI" pitchFamily="34" charset="0"/>
          </a:endParaRPr>
        </a:p>
      </dgm:t>
    </dgm:pt>
    <dgm:pt modelId="{544949E7-441A-42DD-BDD1-9CFD163E5624}" type="parTrans" cxnId="{FBACD6D8-0C3C-4F96-B99F-BCC9C0B19B1D}">
      <dgm:prSet/>
      <dgm:spPr/>
      <dgm:t>
        <a:bodyPr/>
        <a:lstStyle/>
        <a:p>
          <a:endParaRPr lang="en-US"/>
        </a:p>
      </dgm:t>
    </dgm:pt>
    <dgm:pt modelId="{B99552ED-70FB-4845-8A1C-2476764BF480}" type="sibTrans" cxnId="{FBACD6D8-0C3C-4F96-B99F-BCC9C0B19B1D}">
      <dgm:prSet/>
      <dgm:spPr/>
      <dgm:t>
        <a:bodyPr/>
        <a:lstStyle/>
        <a:p>
          <a:endParaRPr lang="en-US"/>
        </a:p>
      </dgm:t>
    </dgm:pt>
    <dgm:pt modelId="{203AA408-5D0C-4A6F-8877-27731B1514B7}">
      <dgm:prSet phldrT="[Text]"/>
      <dgm:spPr/>
      <dgm:t>
        <a:bodyPr/>
        <a:lstStyle/>
        <a:p>
          <a:r>
            <a:rPr lang="en-US" dirty="0" smtClean="0">
              <a:latin typeface="Segoe UI" pitchFamily="34" charset="0"/>
              <a:ea typeface="Segoe UI" pitchFamily="34" charset="0"/>
              <a:cs typeface="Segoe UI" pitchFamily="34" charset="0"/>
            </a:rPr>
            <a:t>Custom WCF services</a:t>
          </a:r>
          <a:endParaRPr lang="en-US" dirty="0">
            <a:latin typeface="Segoe UI" pitchFamily="34" charset="0"/>
            <a:ea typeface="Segoe UI" pitchFamily="34" charset="0"/>
            <a:cs typeface="Segoe UI" pitchFamily="34" charset="0"/>
          </a:endParaRPr>
        </a:p>
      </dgm:t>
    </dgm:pt>
    <dgm:pt modelId="{30E5536A-068B-4286-9503-01F68E89F03F}" type="parTrans" cxnId="{47C1BF14-BEB1-40F3-A16B-ABD1AB86BC5A}">
      <dgm:prSet/>
      <dgm:spPr/>
      <dgm:t>
        <a:bodyPr/>
        <a:lstStyle/>
        <a:p>
          <a:endParaRPr lang="en-US"/>
        </a:p>
      </dgm:t>
    </dgm:pt>
    <dgm:pt modelId="{C13EC596-1177-45D3-85FF-7188881F3A3C}" type="sibTrans" cxnId="{47C1BF14-BEB1-40F3-A16B-ABD1AB86BC5A}">
      <dgm:prSet/>
      <dgm:spPr/>
      <dgm:t>
        <a:bodyPr/>
        <a:lstStyle/>
        <a:p>
          <a:endParaRPr lang="en-US"/>
        </a:p>
      </dgm:t>
    </dgm:pt>
    <dgm:pt modelId="{7CE19965-B7CE-4ADC-B540-DFBA7D5EAC48}">
      <dgm:prSet phldrT="[Text]"/>
      <dgm:spPr/>
      <dgm:t>
        <a:bodyPr/>
        <a:lstStyle/>
        <a:p>
          <a:r>
            <a:rPr lang="en-US" dirty="0" smtClean="0">
              <a:latin typeface="Segoe UI" pitchFamily="34" charset="0"/>
              <a:ea typeface="Segoe UI" pitchFamily="34" charset="0"/>
              <a:cs typeface="Segoe UI" pitchFamily="34" charset="0"/>
            </a:rPr>
            <a:t>Platform level customizations to on-premises</a:t>
          </a:r>
          <a:endParaRPr lang="en-US" dirty="0">
            <a:latin typeface="Segoe UI" pitchFamily="34" charset="0"/>
            <a:ea typeface="Segoe UI" pitchFamily="34" charset="0"/>
            <a:cs typeface="Segoe UI" pitchFamily="34" charset="0"/>
          </a:endParaRPr>
        </a:p>
      </dgm:t>
    </dgm:pt>
    <dgm:pt modelId="{29109066-80D6-44B2-84A6-ED79D025D126}" type="parTrans" cxnId="{2B5E2BA6-560C-4534-8BF7-F9F2E44D3295}">
      <dgm:prSet/>
      <dgm:spPr/>
      <dgm:t>
        <a:bodyPr/>
        <a:lstStyle/>
        <a:p>
          <a:endParaRPr lang="en-US"/>
        </a:p>
      </dgm:t>
    </dgm:pt>
    <dgm:pt modelId="{F8480564-05AD-44D4-BA85-6B00208DEAFA}" type="sibTrans" cxnId="{2B5E2BA6-560C-4534-8BF7-F9F2E44D3295}">
      <dgm:prSet/>
      <dgm:spPr/>
      <dgm:t>
        <a:bodyPr/>
        <a:lstStyle/>
        <a:p>
          <a:endParaRPr lang="en-US"/>
        </a:p>
      </dgm:t>
    </dgm:pt>
    <dgm:pt modelId="{CE14AEA9-F8A5-4533-AEFE-F294A418296B}">
      <dgm:prSet phldrT="[Text]"/>
      <dgm:spPr/>
      <dgm:t>
        <a:bodyPr/>
        <a:lstStyle/>
        <a:p>
          <a:r>
            <a:rPr lang="en-US" dirty="0" smtClean="0">
              <a:latin typeface="Segoe UI" pitchFamily="34" charset="0"/>
              <a:ea typeface="Segoe UI" pitchFamily="34" charset="0"/>
              <a:cs typeface="Segoe UI" pitchFamily="34" charset="0"/>
            </a:rPr>
            <a:t>Server side controls as JavaScript on page layouts and master pages</a:t>
          </a:r>
          <a:endParaRPr lang="en-US" dirty="0">
            <a:latin typeface="Segoe UI" pitchFamily="34" charset="0"/>
            <a:ea typeface="Segoe UI" pitchFamily="34" charset="0"/>
            <a:cs typeface="Segoe UI" pitchFamily="34" charset="0"/>
          </a:endParaRPr>
        </a:p>
      </dgm:t>
    </dgm:pt>
    <dgm:pt modelId="{F2D76547-5326-4A32-82F6-4E01DD665930}" type="parTrans" cxnId="{138F4E37-6F3C-43B9-9B92-0646E3E649FC}">
      <dgm:prSet/>
      <dgm:spPr/>
      <dgm:t>
        <a:bodyPr/>
        <a:lstStyle/>
        <a:p>
          <a:endParaRPr lang="en-US"/>
        </a:p>
      </dgm:t>
    </dgm:pt>
    <dgm:pt modelId="{0C948EBC-8CC7-4D60-B57B-40ACD616C646}" type="sibTrans" cxnId="{138F4E37-6F3C-43B9-9B92-0646E3E649FC}">
      <dgm:prSet/>
      <dgm:spPr/>
      <dgm:t>
        <a:bodyPr/>
        <a:lstStyle/>
        <a:p>
          <a:endParaRPr lang="en-US"/>
        </a:p>
      </dgm:t>
    </dgm:pt>
    <dgm:pt modelId="{517DD29E-089C-493F-94DB-41DD473D1297}">
      <dgm:prSet phldrT="[Text]"/>
      <dgm:spPr/>
      <dgm:t>
        <a:bodyPr/>
        <a:lstStyle/>
        <a:p>
          <a:r>
            <a:rPr lang="en-US" dirty="0" smtClean="0">
              <a:latin typeface="Segoe UI" pitchFamily="34" charset="0"/>
              <a:ea typeface="Segoe UI" pitchFamily="34" charset="0"/>
              <a:cs typeface="Segoe UI" pitchFamily="34" charset="0"/>
            </a:rPr>
            <a:t>Embracing un-ghosted model</a:t>
          </a:r>
          <a:endParaRPr lang="en-US" dirty="0">
            <a:latin typeface="Segoe UI" pitchFamily="34" charset="0"/>
            <a:ea typeface="Segoe UI" pitchFamily="34" charset="0"/>
            <a:cs typeface="Segoe UI" pitchFamily="34" charset="0"/>
          </a:endParaRPr>
        </a:p>
      </dgm:t>
    </dgm:pt>
    <dgm:pt modelId="{C5C2632B-92B5-48CA-9D1E-85928B48906E}" type="parTrans" cxnId="{6D5B90CF-C15D-4968-8B37-7D71FBB61C51}">
      <dgm:prSet/>
      <dgm:spPr/>
      <dgm:t>
        <a:bodyPr/>
        <a:lstStyle/>
        <a:p>
          <a:endParaRPr lang="en-US"/>
        </a:p>
      </dgm:t>
    </dgm:pt>
    <dgm:pt modelId="{2BD1B84A-5380-449A-9E69-842BA4008893}" type="sibTrans" cxnId="{6D5B90CF-C15D-4968-8B37-7D71FBB61C51}">
      <dgm:prSet/>
      <dgm:spPr/>
      <dgm:t>
        <a:bodyPr/>
        <a:lstStyle/>
        <a:p>
          <a:endParaRPr lang="en-US"/>
        </a:p>
      </dgm:t>
    </dgm:pt>
    <dgm:pt modelId="{973A7279-8A37-4092-9323-219922A41352}">
      <dgm:prSet phldrT="[Text]"/>
      <dgm:spPr/>
      <dgm:t>
        <a:bodyPr/>
        <a:lstStyle/>
        <a:p>
          <a:r>
            <a:rPr lang="en-US" dirty="0" smtClean="0">
              <a:latin typeface="Segoe UI" pitchFamily="34" charset="0"/>
              <a:ea typeface="Segoe UI" pitchFamily="34" charset="0"/>
              <a:cs typeface="Segoe UI" pitchFamily="34" charset="0"/>
            </a:rPr>
            <a:t>SP App dimension with provider hosted apps to provide new capabilities</a:t>
          </a:r>
          <a:endParaRPr lang="en-US" dirty="0">
            <a:latin typeface="Segoe UI" pitchFamily="34" charset="0"/>
            <a:ea typeface="Segoe UI" pitchFamily="34" charset="0"/>
            <a:cs typeface="Segoe UI" pitchFamily="34" charset="0"/>
          </a:endParaRPr>
        </a:p>
      </dgm:t>
    </dgm:pt>
    <dgm:pt modelId="{A9A3B2BA-5A91-4FD5-B18E-6B824BC8F786}" type="parTrans" cxnId="{22618DCE-CC92-4D42-AA63-714FA6E934A9}">
      <dgm:prSet/>
      <dgm:spPr/>
      <dgm:t>
        <a:bodyPr/>
        <a:lstStyle/>
        <a:p>
          <a:endParaRPr lang="en-US"/>
        </a:p>
      </dgm:t>
    </dgm:pt>
    <dgm:pt modelId="{0B4DA18E-66EB-4528-998D-7214B2592B82}" type="sibTrans" cxnId="{22618DCE-CC92-4D42-AA63-714FA6E934A9}">
      <dgm:prSet/>
      <dgm:spPr/>
      <dgm:t>
        <a:bodyPr/>
        <a:lstStyle/>
        <a:p>
          <a:endParaRPr lang="en-US"/>
        </a:p>
      </dgm:t>
    </dgm:pt>
    <dgm:pt modelId="{06283B16-6FEB-4077-AB9F-15DFBA70C661}">
      <dgm:prSet phldrT="[Text]"/>
      <dgm:spPr/>
      <dgm:t>
        <a:bodyPr/>
        <a:lstStyle/>
        <a:p>
          <a:r>
            <a:rPr lang="en-US" dirty="0" smtClean="0">
              <a:latin typeface="Segoe UI" pitchFamily="34" charset="0"/>
              <a:ea typeface="Segoe UI" pitchFamily="34" charset="0"/>
              <a:cs typeface="Segoe UI" pitchFamily="34" charset="0"/>
            </a:rPr>
            <a:t>Packaged reusable solutions built for specific functionality</a:t>
          </a:r>
          <a:endParaRPr lang="en-US" dirty="0">
            <a:latin typeface="Segoe UI" pitchFamily="34" charset="0"/>
            <a:ea typeface="Segoe UI" pitchFamily="34" charset="0"/>
            <a:cs typeface="Segoe UI" pitchFamily="34" charset="0"/>
          </a:endParaRPr>
        </a:p>
      </dgm:t>
    </dgm:pt>
    <dgm:pt modelId="{064CBD07-976A-4790-9C6F-DAFBBACF7157}" type="parTrans" cxnId="{A91D8FD0-3551-4798-83E9-AE96C56CF824}">
      <dgm:prSet/>
      <dgm:spPr/>
      <dgm:t>
        <a:bodyPr/>
        <a:lstStyle/>
        <a:p>
          <a:endParaRPr lang="en-US"/>
        </a:p>
      </dgm:t>
    </dgm:pt>
    <dgm:pt modelId="{F9238DD1-E5A4-4F62-94FF-4C1FD9FCD328}" type="sibTrans" cxnId="{A91D8FD0-3551-4798-83E9-AE96C56CF824}">
      <dgm:prSet/>
      <dgm:spPr/>
      <dgm:t>
        <a:bodyPr/>
        <a:lstStyle/>
        <a:p>
          <a:endParaRPr lang="en-US"/>
        </a:p>
      </dgm:t>
    </dgm:pt>
    <dgm:pt modelId="{77E3836B-F091-4146-AA31-CB4D986C9D6E}">
      <dgm:prSet phldrT="[Text]"/>
      <dgm:spPr/>
      <dgm:t>
        <a:bodyPr/>
        <a:lstStyle/>
        <a:p>
          <a:r>
            <a:rPr lang="en-US" dirty="0" smtClean="0">
              <a:latin typeface="Segoe UI" pitchFamily="34" charset="0"/>
              <a:ea typeface="Segoe UI" pitchFamily="34" charset="0"/>
              <a:cs typeface="Segoe UI" pitchFamily="34" charset="0"/>
            </a:rPr>
            <a:t>SharePoint customizations, not customer specific customizations</a:t>
          </a:r>
          <a:endParaRPr lang="en-US" dirty="0">
            <a:latin typeface="Segoe UI" pitchFamily="34" charset="0"/>
            <a:ea typeface="Segoe UI" pitchFamily="34" charset="0"/>
            <a:cs typeface="Segoe UI" pitchFamily="34" charset="0"/>
          </a:endParaRPr>
        </a:p>
      </dgm:t>
    </dgm:pt>
    <dgm:pt modelId="{C622069F-D5E5-48D2-AEF4-8E2126D549DF}" type="parTrans" cxnId="{42760E53-4AFA-41CA-B509-387F58AEF538}">
      <dgm:prSet/>
      <dgm:spPr/>
      <dgm:t>
        <a:bodyPr/>
        <a:lstStyle/>
        <a:p>
          <a:endParaRPr lang="en-US"/>
        </a:p>
      </dgm:t>
    </dgm:pt>
    <dgm:pt modelId="{B22E0CD8-B0A8-4FAA-B093-47EB3E4A8A63}" type="sibTrans" cxnId="{42760E53-4AFA-41CA-B509-387F58AEF538}">
      <dgm:prSet/>
      <dgm:spPr/>
      <dgm:t>
        <a:bodyPr/>
        <a:lstStyle/>
        <a:p>
          <a:endParaRPr lang="en-US"/>
        </a:p>
      </dgm:t>
    </dgm:pt>
    <dgm:pt modelId="{88911F12-7A3C-416A-A0FC-50F170A21732}">
      <dgm:prSet phldrT="[Text]"/>
      <dgm:spPr/>
      <dgm:t>
        <a:bodyPr/>
        <a:lstStyle/>
        <a:p>
          <a:r>
            <a:rPr lang="en-US" dirty="0" smtClean="0">
              <a:latin typeface="Segoe UI" pitchFamily="34" charset="0"/>
              <a:ea typeface="Segoe UI" pitchFamily="34" charset="0"/>
              <a:cs typeface="Segoe UI" pitchFamily="34" charset="0"/>
            </a:rPr>
            <a:t>Customer specific customizations</a:t>
          </a:r>
          <a:endParaRPr lang="en-US" dirty="0">
            <a:latin typeface="Segoe UI" pitchFamily="34" charset="0"/>
            <a:ea typeface="Segoe UI" pitchFamily="34" charset="0"/>
            <a:cs typeface="Segoe UI" pitchFamily="34" charset="0"/>
          </a:endParaRPr>
        </a:p>
      </dgm:t>
    </dgm:pt>
    <dgm:pt modelId="{790E5D4D-070D-4F1D-908F-BB12AF965245}" type="parTrans" cxnId="{182582F5-CA3A-4E9A-8D74-6D91B1C6C703}">
      <dgm:prSet/>
      <dgm:spPr/>
      <dgm:t>
        <a:bodyPr/>
        <a:lstStyle/>
        <a:p>
          <a:endParaRPr lang="en-US"/>
        </a:p>
      </dgm:t>
    </dgm:pt>
    <dgm:pt modelId="{E2341D2E-A7A2-454B-AA6E-476320A79FE5}" type="sibTrans" cxnId="{182582F5-CA3A-4E9A-8D74-6D91B1C6C703}">
      <dgm:prSet/>
      <dgm:spPr/>
      <dgm:t>
        <a:bodyPr/>
        <a:lstStyle/>
        <a:p>
          <a:endParaRPr lang="en-US"/>
        </a:p>
      </dgm:t>
    </dgm:pt>
    <dgm:pt modelId="{64FC4C3C-105D-4227-823A-56FC988FC1ED}">
      <dgm:prSet phldrT="[Text]"/>
      <dgm:spPr/>
      <dgm:t>
        <a:bodyPr/>
        <a:lstStyle/>
        <a:p>
          <a:endParaRPr lang="en-US" dirty="0">
            <a:latin typeface="Segoe UI" pitchFamily="34" charset="0"/>
            <a:ea typeface="Segoe UI" pitchFamily="34" charset="0"/>
            <a:cs typeface="Segoe UI" pitchFamily="34" charset="0"/>
          </a:endParaRPr>
        </a:p>
      </dgm:t>
    </dgm:pt>
    <dgm:pt modelId="{BCAF2DF1-9832-4EFD-900B-124AFE5363DB}" type="parTrans" cxnId="{21A8D907-44B2-4051-8990-6595C8155D35}">
      <dgm:prSet/>
      <dgm:spPr/>
      <dgm:t>
        <a:bodyPr/>
        <a:lstStyle/>
        <a:p>
          <a:endParaRPr lang="en-US"/>
        </a:p>
      </dgm:t>
    </dgm:pt>
    <dgm:pt modelId="{DDB953E4-8AB1-46F0-89BC-72F0A38E8313}" type="sibTrans" cxnId="{21A8D907-44B2-4051-8990-6595C8155D35}">
      <dgm:prSet/>
      <dgm:spPr/>
      <dgm:t>
        <a:bodyPr/>
        <a:lstStyle/>
        <a:p>
          <a:endParaRPr lang="en-US"/>
        </a:p>
      </dgm:t>
    </dgm:pt>
    <dgm:pt modelId="{AE1E38E1-E9F4-4CF8-AF52-FDA4C5F14FC9}">
      <dgm:prSet phldrT="[Text]"/>
      <dgm:spPr/>
      <dgm:t>
        <a:bodyPr/>
        <a:lstStyle/>
        <a:p>
          <a:r>
            <a:rPr lang="en-US" dirty="0" smtClean="0">
              <a:latin typeface="Segoe UI" pitchFamily="34" charset="0"/>
              <a:ea typeface="Segoe UI" pitchFamily="34" charset="0"/>
              <a:cs typeface="Segoe UI" pitchFamily="34" charset="0"/>
            </a:rPr>
            <a:t>Not only for market place or store, but also as platform for customer specific customizations</a:t>
          </a:r>
          <a:endParaRPr lang="en-US" dirty="0">
            <a:latin typeface="Segoe UI" pitchFamily="34" charset="0"/>
            <a:ea typeface="Segoe UI" pitchFamily="34" charset="0"/>
            <a:cs typeface="Segoe UI" pitchFamily="34" charset="0"/>
          </a:endParaRPr>
        </a:p>
      </dgm:t>
    </dgm:pt>
    <dgm:pt modelId="{FAE1BBCD-E8E0-4661-9829-3E1DED303B06}" type="parTrans" cxnId="{0FC94AFA-BD5F-4CC9-B75C-2F757CE6872A}">
      <dgm:prSet/>
      <dgm:spPr/>
      <dgm:t>
        <a:bodyPr/>
        <a:lstStyle/>
        <a:p>
          <a:endParaRPr lang="en-US"/>
        </a:p>
      </dgm:t>
    </dgm:pt>
    <dgm:pt modelId="{22C045B5-B783-49C7-B770-CBFF661ECCE8}" type="sibTrans" cxnId="{0FC94AFA-BD5F-4CC9-B75C-2F757CE6872A}">
      <dgm:prSet/>
      <dgm:spPr/>
      <dgm:t>
        <a:bodyPr/>
        <a:lstStyle/>
        <a:p>
          <a:endParaRPr lang="en-US"/>
        </a:p>
      </dgm:t>
    </dgm:pt>
    <dgm:pt modelId="{D9173271-2792-41B0-9FB6-9AE9738E571F}" type="pres">
      <dgm:prSet presAssocID="{F2A3EFBE-D152-4C96-8777-AB1862609997}" presName="Name0" presStyleCnt="0">
        <dgm:presLayoutVars>
          <dgm:dir/>
          <dgm:animLvl val="lvl"/>
          <dgm:resizeHandles val="exact"/>
        </dgm:presLayoutVars>
      </dgm:prSet>
      <dgm:spPr/>
      <dgm:t>
        <a:bodyPr/>
        <a:lstStyle/>
        <a:p>
          <a:endParaRPr lang="en-US"/>
        </a:p>
      </dgm:t>
    </dgm:pt>
    <dgm:pt modelId="{8073F846-8987-4DCB-B978-4B5C318D4451}" type="pres">
      <dgm:prSet presAssocID="{D3F22B3D-9770-43AA-A1EB-A2A9DC6605A9}" presName="composite" presStyleCnt="0"/>
      <dgm:spPr/>
      <dgm:t>
        <a:bodyPr/>
        <a:lstStyle/>
        <a:p>
          <a:endParaRPr lang="en-US"/>
        </a:p>
      </dgm:t>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t>
        <a:bodyPr/>
        <a:lstStyle/>
        <a:p>
          <a:endParaRPr lang="en-US"/>
        </a:p>
      </dgm:t>
    </dgm:pt>
    <dgm:pt modelId="{16C0A052-62DA-4A3B-BA0C-E09755F8AABD}" type="pres">
      <dgm:prSet presAssocID="{D3F22B3D-9770-43AA-A1EB-A2A9DC6605A9}" presName="desTx" presStyleLbl="alignAccFollowNode1" presStyleIdx="0" presStyleCnt="3" custLinFactNeighborX="-23283" custLinFactNeighborY="458">
        <dgm:presLayoutVars>
          <dgm:bulletEnabled val="1"/>
        </dgm:presLayoutVars>
      </dgm:prSet>
      <dgm:spPr/>
      <dgm:t>
        <a:bodyPr/>
        <a:lstStyle/>
        <a:p>
          <a:endParaRPr lang="en-US"/>
        </a:p>
      </dgm:t>
    </dgm:pt>
    <dgm:pt modelId="{CC06C43B-81ED-4335-B593-5B220083DC7E}" type="pres">
      <dgm:prSet presAssocID="{CCC1A30E-87CE-4ECE-B813-125F911B4C67}" presName="space" presStyleCnt="0"/>
      <dgm:spPr/>
      <dgm:t>
        <a:bodyPr/>
        <a:lstStyle/>
        <a:p>
          <a:endParaRPr lang="en-US"/>
        </a:p>
      </dgm:t>
    </dgm:pt>
    <dgm:pt modelId="{CD88C85A-7321-410B-AAC7-1BB550DB0261}" type="pres">
      <dgm:prSet presAssocID="{18F0396C-A264-4D07-BFD8-88627524926B}" presName="composite" presStyleCnt="0"/>
      <dgm:spPr/>
      <dgm:t>
        <a:bodyPr/>
        <a:lstStyle/>
        <a:p>
          <a:endParaRPr lang="en-US"/>
        </a:p>
      </dgm:t>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t>
        <a:bodyPr/>
        <a:lstStyle/>
        <a:p>
          <a:endParaRPr lang="en-US"/>
        </a:p>
      </dgm:t>
    </dgm:pt>
    <dgm:pt modelId="{C0FABB9A-5F48-479E-9874-1253769D5136}" type="pres">
      <dgm:prSet presAssocID="{18F0396C-A264-4D07-BFD8-88627524926B}" presName="desTx" presStyleLbl="alignAccFollowNode1" presStyleIdx="1" presStyleCnt="3">
        <dgm:presLayoutVars>
          <dgm:bulletEnabled val="1"/>
        </dgm:presLayoutVars>
      </dgm:prSet>
      <dgm:spPr/>
      <dgm:t>
        <a:bodyPr/>
        <a:lstStyle/>
        <a:p>
          <a:endParaRPr lang="en-US"/>
        </a:p>
      </dgm:t>
    </dgm:pt>
    <dgm:pt modelId="{DE93CCDD-7AE4-4355-A61F-F3854169B8B2}" type="pres">
      <dgm:prSet presAssocID="{88749490-BB34-4F4F-8BC1-C27D3ABD12BE}" presName="space" presStyleCnt="0"/>
      <dgm:spPr/>
      <dgm:t>
        <a:bodyPr/>
        <a:lstStyle/>
        <a:p>
          <a:endParaRPr lang="en-US"/>
        </a:p>
      </dgm:t>
    </dgm:pt>
    <dgm:pt modelId="{B4FC05DB-C57C-425B-9F66-10976F6CF9C6}" type="pres">
      <dgm:prSet presAssocID="{894C641E-A83D-4EBB-95D3-0D6AD185F362}" presName="composite" presStyleCnt="0"/>
      <dgm:spPr/>
      <dgm:t>
        <a:bodyPr/>
        <a:lstStyle/>
        <a:p>
          <a:endParaRPr lang="en-US"/>
        </a:p>
      </dgm:t>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t>
        <a:bodyPr/>
        <a:lstStyle/>
        <a:p>
          <a:endParaRPr lang="en-US"/>
        </a:p>
      </dgm:t>
    </dgm:pt>
    <dgm:pt modelId="{8BE1DD3E-3025-49F8-B195-40AD3402D91D}" type="pres">
      <dgm:prSet presAssocID="{894C641E-A83D-4EBB-95D3-0D6AD185F362}" presName="desTx" presStyleLbl="alignAccFollowNode1" presStyleIdx="2" presStyleCnt="3">
        <dgm:presLayoutVars>
          <dgm:bulletEnabled val="1"/>
        </dgm:presLayoutVars>
      </dgm:prSet>
      <dgm:spPr/>
      <dgm:t>
        <a:bodyPr/>
        <a:lstStyle/>
        <a:p>
          <a:endParaRPr lang="en-US"/>
        </a:p>
      </dgm:t>
    </dgm:pt>
  </dgm:ptLst>
  <dgm:cxnLst>
    <dgm:cxn modelId="{6D5B90CF-C15D-4968-8B37-7D71FBB61C51}" srcId="{18F0396C-A264-4D07-BFD8-88627524926B}" destId="{517DD29E-089C-493F-94DB-41DD473D1297}" srcOrd="2" destOrd="0" parTransId="{C5C2632B-92B5-48CA-9D1E-85928B48906E}" sibTransId="{2BD1B84A-5380-449A-9E69-842BA4008893}"/>
    <dgm:cxn modelId="{67ED36E0-DFD0-4693-BD6D-40173A8664BA}" srcId="{F2A3EFBE-D152-4C96-8777-AB1862609997}" destId="{D3F22B3D-9770-43AA-A1EB-A2A9DC6605A9}" srcOrd="0" destOrd="0" parTransId="{917A7B8F-4875-416B-8554-6A36FC9E939B}" sibTransId="{CCC1A30E-87CE-4ECE-B813-125F911B4C67}"/>
    <dgm:cxn modelId="{D5EAAC01-1B65-4282-8D2A-9455B059E89E}" srcId="{894C641E-A83D-4EBB-95D3-0D6AD185F362}" destId="{E1AA1CB0-4CC9-4D76-B126-BDEDAA124EB1}" srcOrd="0" destOrd="0" parTransId="{CF51C9DC-1C8C-434A-BF19-6D38A29F1E3D}" sibTransId="{EB6B4F4C-09FF-4EE9-A759-66803155D0A0}"/>
    <dgm:cxn modelId="{9C71F140-CF06-42CA-AE7A-A63D48EAACE2}" srcId="{18F0396C-A264-4D07-BFD8-88627524926B}" destId="{48928369-A2E2-4E7A-A326-14BF69087418}" srcOrd="1" destOrd="0" parTransId="{BCC6EBB4-ECC8-44A2-B5CB-07B9B7150BF0}" sibTransId="{C21B15F8-E9BE-485A-9F75-C402DAE69318}"/>
    <dgm:cxn modelId="{0FC94AFA-BD5F-4CC9-B75C-2F757CE6872A}" srcId="{894C641E-A83D-4EBB-95D3-0D6AD185F362}" destId="{AE1E38E1-E9F4-4CF8-AF52-FDA4C5F14FC9}" srcOrd="2" destOrd="0" parTransId="{FAE1BBCD-E8E0-4661-9829-3E1DED303B06}" sibTransId="{22C045B5-B783-49C7-B770-CBFF661ECCE8}"/>
    <dgm:cxn modelId="{7285114B-BE7F-45ED-A0F3-97AA8F93C299}" type="presOf" srcId="{48928369-A2E2-4E7A-A326-14BF69087418}" destId="{C0FABB9A-5F48-479E-9874-1253769D5136}" srcOrd="0" destOrd="1" presId="urn:microsoft.com/office/officeart/2005/8/layout/hList1"/>
    <dgm:cxn modelId="{D292985E-2B7E-4BED-A0D1-5D1991671BB5}" type="presOf" srcId="{64FC4C3C-105D-4227-823A-56FC988FC1ED}" destId="{8BE1DD3E-3025-49F8-B195-40AD3402D91D}" srcOrd="0" destOrd="3" presId="urn:microsoft.com/office/officeart/2005/8/layout/hList1"/>
    <dgm:cxn modelId="{47C1BF14-BEB1-40F3-A16B-ABD1AB86BC5A}" srcId="{D3F22B3D-9770-43AA-A1EB-A2A9DC6605A9}" destId="{203AA408-5D0C-4A6F-8877-27731B1514B7}" srcOrd="3" destOrd="0" parTransId="{30E5536A-068B-4286-9503-01F68E89F03F}" sibTransId="{C13EC596-1177-45D3-85FF-7188881F3A3C}"/>
    <dgm:cxn modelId="{CDB7D65E-701A-4D84-8056-C7C32211221D}" type="presOf" srcId="{203AA408-5D0C-4A6F-8877-27731B1514B7}" destId="{16C0A052-62DA-4A3B-BA0C-E09755F8AABD}" srcOrd="0" destOrd="3" presId="urn:microsoft.com/office/officeart/2005/8/layout/hList1"/>
    <dgm:cxn modelId="{4C988D57-AD93-446A-A0CB-BE17179029EC}" type="presOf" srcId="{89FC8351-6838-4D94-AA45-53D4370CC54B}" destId="{16C0A052-62DA-4A3B-BA0C-E09755F8AABD}" srcOrd="0" destOrd="2" presId="urn:microsoft.com/office/officeart/2005/8/layout/hList1"/>
    <dgm:cxn modelId="{6A9A6586-4E63-4071-A8A4-255FC855D91C}" type="presOf" srcId="{77E3836B-F091-4146-AA31-CB4D986C9D6E}" destId="{16C0A052-62DA-4A3B-BA0C-E09755F8AABD}" srcOrd="0" destOrd="4" presId="urn:microsoft.com/office/officeart/2005/8/layout/hList1"/>
    <dgm:cxn modelId="{00BB6287-4E99-49B3-8E9B-4D93D6804B92}" srcId="{D3F22B3D-9770-43AA-A1EB-A2A9DC6605A9}" destId="{9DA0D8F9-C4E6-4D9C-A2E4-269C0038FA05}" srcOrd="0" destOrd="0" parTransId="{79B246D2-F325-4A84-BE94-280A3A9CC400}" sibTransId="{1CF12211-6606-4C84-86B5-657FD35CD388}"/>
    <dgm:cxn modelId="{1F9AAFA7-A719-411B-8992-B1A4B1143E58}" type="presOf" srcId="{7CE19965-B7CE-4ADC-B540-DFBA7D5EAC48}" destId="{16C0A052-62DA-4A3B-BA0C-E09755F8AABD}" srcOrd="0" destOrd="1" presId="urn:microsoft.com/office/officeart/2005/8/layout/hList1"/>
    <dgm:cxn modelId="{22618DCE-CC92-4D42-AA63-714FA6E934A9}" srcId="{18F0396C-A264-4D07-BFD8-88627524926B}" destId="{973A7279-8A37-4092-9323-219922A41352}" srcOrd="3" destOrd="0" parTransId="{A9A3B2BA-5A91-4FD5-B18E-6B824BC8F786}" sibTransId="{0B4DA18E-66EB-4528-998D-7214B2592B82}"/>
    <dgm:cxn modelId="{BC04A7A2-3FFC-4B65-83F1-610C8318DC84}" type="presOf" srcId="{88911F12-7A3C-416A-A0FC-50F170A21732}" destId="{C0FABB9A-5F48-479E-9874-1253769D5136}" srcOrd="0" destOrd="4" presId="urn:microsoft.com/office/officeart/2005/8/layout/hList1"/>
    <dgm:cxn modelId="{ACD7DFFF-2ADE-4C57-99D4-9263E7F343E8}" type="presOf" srcId="{F2A3EFBE-D152-4C96-8777-AB1862609997}" destId="{D9173271-2792-41B0-9FB6-9AE9738E571F}" srcOrd="0" destOrd="0" presId="urn:microsoft.com/office/officeart/2005/8/layout/hList1"/>
    <dgm:cxn modelId="{B5702821-1D9D-44D9-A56F-33128C44FCDF}" srcId="{F2A3EFBE-D152-4C96-8777-AB1862609997}" destId="{18F0396C-A264-4D07-BFD8-88627524926B}" srcOrd="1" destOrd="0" parTransId="{4D3B99DA-A11B-4A86-8D99-829E1658D56B}" sibTransId="{88749490-BB34-4F4F-8BC1-C27D3ABD12BE}"/>
    <dgm:cxn modelId="{7C0F8A7E-D76A-49EB-A1B4-E12C5C612438}" type="presOf" srcId="{E1AA1CB0-4CC9-4D76-B126-BDEDAA124EB1}" destId="{8BE1DD3E-3025-49F8-B195-40AD3402D91D}" srcOrd="0" destOrd="0" presId="urn:microsoft.com/office/officeart/2005/8/layout/hList1"/>
    <dgm:cxn modelId="{FC24C603-A558-4826-AB7F-E43F25ABEECF}" type="presOf" srcId="{894C641E-A83D-4EBB-95D3-0D6AD185F362}" destId="{30BD99D3-91C9-47CE-8CDD-B244DF80A3D1}" srcOrd="0" destOrd="0" presId="urn:microsoft.com/office/officeart/2005/8/layout/hList1"/>
    <dgm:cxn modelId="{346526FE-384A-4CC1-B118-30FD0C0559F1}" type="presOf" srcId="{517DD29E-089C-493F-94DB-41DD473D1297}" destId="{C0FABB9A-5F48-479E-9874-1253769D5136}" srcOrd="0" destOrd="2" presId="urn:microsoft.com/office/officeart/2005/8/layout/hList1"/>
    <dgm:cxn modelId="{182582F5-CA3A-4E9A-8D74-6D91B1C6C703}" srcId="{18F0396C-A264-4D07-BFD8-88627524926B}" destId="{88911F12-7A3C-416A-A0FC-50F170A21732}" srcOrd="4" destOrd="0" parTransId="{790E5D4D-070D-4F1D-908F-BB12AF965245}" sibTransId="{E2341D2E-A7A2-454B-AA6E-476320A79FE5}"/>
    <dgm:cxn modelId="{C628A6AD-C7CB-40BE-B839-28E5C6022A79}" type="presOf" srcId="{AE1E38E1-E9F4-4CF8-AF52-FDA4C5F14FC9}" destId="{8BE1DD3E-3025-49F8-B195-40AD3402D91D}" srcOrd="0" destOrd="2" presId="urn:microsoft.com/office/officeart/2005/8/layout/hList1"/>
    <dgm:cxn modelId="{DC201C1F-C2D8-4787-A559-5C55AD06F50B}" type="presOf" srcId="{9DA0D8F9-C4E6-4D9C-A2E4-269C0038FA05}" destId="{16C0A052-62DA-4A3B-BA0C-E09755F8AABD}" srcOrd="0" destOrd="0" presId="urn:microsoft.com/office/officeart/2005/8/layout/hList1"/>
    <dgm:cxn modelId="{AB6C1188-6A0D-46D9-B71E-1CBB641C851C}" type="presOf" srcId="{18F0396C-A264-4D07-BFD8-88627524926B}" destId="{A30E9832-11BE-427E-AA20-FB19A460AFB8}" srcOrd="0" destOrd="0" presId="urn:microsoft.com/office/officeart/2005/8/layout/hList1"/>
    <dgm:cxn modelId="{2B5E2BA6-560C-4534-8BF7-F9F2E44D3295}" srcId="{D3F22B3D-9770-43AA-A1EB-A2A9DC6605A9}" destId="{7CE19965-B7CE-4ADC-B540-DFBA7D5EAC48}" srcOrd="1" destOrd="0" parTransId="{29109066-80D6-44B2-84A6-ED79D025D126}" sibTransId="{F8480564-05AD-44D4-BA85-6B00208DEAFA}"/>
    <dgm:cxn modelId="{42760E53-4AFA-41CA-B509-387F58AEF538}" srcId="{D3F22B3D-9770-43AA-A1EB-A2A9DC6605A9}" destId="{77E3836B-F091-4146-AA31-CB4D986C9D6E}" srcOrd="4" destOrd="0" parTransId="{C622069F-D5E5-48D2-AEF4-8E2126D549DF}" sibTransId="{B22E0CD8-B0A8-4FAA-B093-47EB3E4A8A63}"/>
    <dgm:cxn modelId="{138F4E37-6F3C-43B9-9B92-0646E3E649FC}" srcId="{18F0396C-A264-4D07-BFD8-88627524926B}" destId="{CE14AEA9-F8A5-4533-AEFE-F294A418296B}" srcOrd="0" destOrd="0" parTransId="{F2D76547-5326-4A32-82F6-4E01DD665930}" sibTransId="{0C948EBC-8CC7-4D60-B57B-40ACD616C646}"/>
    <dgm:cxn modelId="{21A8D907-44B2-4051-8990-6595C8155D35}" srcId="{894C641E-A83D-4EBB-95D3-0D6AD185F362}" destId="{64FC4C3C-105D-4227-823A-56FC988FC1ED}" srcOrd="3" destOrd="0" parTransId="{BCAF2DF1-9832-4EFD-900B-124AFE5363DB}" sibTransId="{DDB953E4-8AB1-46F0-89BC-72F0A38E8313}"/>
    <dgm:cxn modelId="{A8ADAA09-6971-4D6C-8224-D77C1B96708B}" type="presOf" srcId="{973A7279-8A37-4092-9323-219922A41352}" destId="{C0FABB9A-5F48-479E-9874-1253769D5136}" srcOrd="0" destOrd="3" presId="urn:microsoft.com/office/officeart/2005/8/layout/hList1"/>
    <dgm:cxn modelId="{FCA2700A-9959-404A-A795-2899BD6F4DE0}" type="presOf" srcId="{D3F22B3D-9770-43AA-A1EB-A2A9DC6605A9}" destId="{61E6996F-FAB0-4C07-ADCA-3EDB9B6C1B60}" srcOrd="0" destOrd="0" presId="urn:microsoft.com/office/officeart/2005/8/layout/hList1"/>
    <dgm:cxn modelId="{F32E7568-8C92-47FA-9909-5458656D9D7A}" type="presOf" srcId="{06283B16-6FEB-4077-AB9F-15DFBA70C661}" destId="{8BE1DD3E-3025-49F8-B195-40AD3402D91D}" srcOrd="0" destOrd="1" presId="urn:microsoft.com/office/officeart/2005/8/layout/hList1"/>
    <dgm:cxn modelId="{A91D8FD0-3551-4798-83E9-AE96C56CF824}" srcId="{894C641E-A83D-4EBB-95D3-0D6AD185F362}" destId="{06283B16-6FEB-4077-AB9F-15DFBA70C661}" srcOrd="1" destOrd="0" parTransId="{064CBD07-976A-4790-9C6F-DAFBBACF7157}" sibTransId="{F9238DD1-E5A4-4F62-94FF-4C1FD9FCD328}"/>
    <dgm:cxn modelId="{F32BA2F4-BE0C-48CE-BA7F-80CEAB7FFE2C}" srcId="{F2A3EFBE-D152-4C96-8777-AB1862609997}" destId="{894C641E-A83D-4EBB-95D3-0D6AD185F362}" srcOrd="2" destOrd="0" parTransId="{5A5BFFAE-1AA4-4622-8686-ABCFD9328F9D}" sibTransId="{E5CD2DDC-AB39-4483-895C-4A095197A5BF}"/>
    <dgm:cxn modelId="{A9A3B3B7-5FD4-49C9-B9AC-50C3C24625E3}" type="presOf" srcId="{CE14AEA9-F8A5-4533-AEFE-F294A418296B}" destId="{C0FABB9A-5F48-479E-9874-1253769D5136}" srcOrd="0" destOrd="0" presId="urn:microsoft.com/office/officeart/2005/8/layout/hList1"/>
    <dgm:cxn modelId="{FBACD6D8-0C3C-4F96-B99F-BCC9C0B19B1D}" srcId="{D3F22B3D-9770-43AA-A1EB-A2A9DC6605A9}" destId="{89FC8351-6838-4D94-AA45-53D4370CC54B}" srcOrd="2" destOrd="0" parTransId="{544949E7-441A-42DD-BDD1-9CFD163E5624}" sibTransId="{B99552ED-70FB-4845-8A1C-2476764BF480}"/>
    <dgm:cxn modelId="{8957801A-00A1-46FD-A602-4A281D3D615C}" type="presParOf" srcId="{D9173271-2792-41B0-9FB6-9AE9738E571F}" destId="{8073F846-8987-4DCB-B978-4B5C318D4451}" srcOrd="0" destOrd="0" presId="urn:microsoft.com/office/officeart/2005/8/layout/hList1"/>
    <dgm:cxn modelId="{61A25B23-CC19-4638-BAD2-73C8B6D9B303}" type="presParOf" srcId="{8073F846-8987-4DCB-B978-4B5C318D4451}" destId="{61E6996F-FAB0-4C07-ADCA-3EDB9B6C1B60}" srcOrd="0" destOrd="0" presId="urn:microsoft.com/office/officeart/2005/8/layout/hList1"/>
    <dgm:cxn modelId="{24E772F0-0290-4570-A0DC-7FC294C22B3E}" type="presParOf" srcId="{8073F846-8987-4DCB-B978-4B5C318D4451}" destId="{16C0A052-62DA-4A3B-BA0C-E09755F8AABD}" srcOrd="1" destOrd="0" presId="urn:microsoft.com/office/officeart/2005/8/layout/hList1"/>
    <dgm:cxn modelId="{1E36FA91-66E4-454A-A2FF-5712FDE26118}" type="presParOf" srcId="{D9173271-2792-41B0-9FB6-9AE9738E571F}" destId="{CC06C43B-81ED-4335-B593-5B220083DC7E}" srcOrd="1" destOrd="0" presId="urn:microsoft.com/office/officeart/2005/8/layout/hList1"/>
    <dgm:cxn modelId="{6FC950B2-16E8-4D06-B30E-09894835ADCD}" type="presParOf" srcId="{D9173271-2792-41B0-9FB6-9AE9738E571F}" destId="{CD88C85A-7321-410B-AAC7-1BB550DB0261}" srcOrd="2" destOrd="0" presId="urn:microsoft.com/office/officeart/2005/8/layout/hList1"/>
    <dgm:cxn modelId="{15AF8139-8915-4E50-B236-4EF1A77E42EA}" type="presParOf" srcId="{CD88C85A-7321-410B-AAC7-1BB550DB0261}" destId="{A30E9832-11BE-427E-AA20-FB19A460AFB8}" srcOrd="0" destOrd="0" presId="urn:microsoft.com/office/officeart/2005/8/layout/hList1"/>
    <dgm:cxn modelId="{24CBA512-20BD-4C3A-A6B1-738658AA1103}" type="presParOf" srcId="{CD88C85A-7321-410B-AAC7-1BB550DB0261}" destId="{C0FABB9A-5F48-479E-9874-1253769D5136}" srcOrd="1" destOrd="0" presId="urn:microsoft.com/office/officeart/2005/8/layout/hList1"/>
    <dgm:cxn modelId="{444152F3-78E7-4C5C-8F17-1065B7B0AB4D}" type="presParOf" srcId="{D9173271-2792-41B0-9FB6-9AE9738E571F}" destId="{DE93CCDD-7AE4-4355-A61F-F3854169B8B2}" srcOrd="3" destOrd="0" presId="urn:microsoft.com/office/officeart/2005/8/layout/hList1"/>
    <dgm:cxn modelId="{A8F57A29-5023-47F4-AA26-CCC93FAF5FEA}" type="presParOf" srcId="{D9173271-2792-41B0-9FB6-9AE9738E571F}" destId="{B4FC05DB-C57C-425B-9F66-10976F6CF9C6}" srcOrd="4" destOrd="0" presId="urn:microsoft.com/office/officeart/2005/8/layout/hList1"/>
    <dgm:cxn modelId="{9170B28D-D477-48A1-BE7E-44002A59426F}" type="presParOf" srcId="{B4FC05DB-C57C-425B-9F66-10976F6CF9C6}" destId="{30BD99D3-91C9-47CE-8CDD-B244DF80A3D1}" srcOrd="0" destOrd="0" presId="urn:microsoft.com/office/officeart/2005/8/layout/hList1"/>
    <dgm:cxn modelId="{647F5182-08D0-4298-A7A8-1A85B7144D43}"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6996F-FAB0-4C07-ADCA-3EDB9B6C1B60}">
      <dsp:nvSpPr>
        <dsp:cNvPr id="0" name=""/>
        <dsp:cNvSpPr/>
      </dsp:nvSpPr>
      <dsp:spPr>
        <a:xfrm>
          <a:off x="3043" y="128507"/>
          <a:ext cx="2967419" cy="432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latin typeface="Segoe UI" pitchFamily="34" charset="0"/>
              <a:ea typeface="Segoe UI" pitchFamily="34" charset="0"/>
              <a:cs typeface="Segoe UI" pitchFamily="34" charset="0"/>
            </a:rPr>
            <a:t>Classic - Full trust solutions</a:t>
          </a:r>
          <a:endParaRPr lang="en-US" sz="1500" kern="1200" dirty="0">
            <a:latin typeface="Segoe UI" pitchFamily="34" charset="0"/>
            <a:ea typeface="Segoe UI" pitchFamily="34" charset="0"/>
            <a:cs typeface="Segoe UI" pitchFamily="34" charset="0"/>
          </a:endParaRPr>
        </a:p>
      </dsp:txBody>
      <dsp:txXfrm>
        <a:off x="3043" y="128507"/>
        <a:ext cx="2967419" cy="432000"/>
      </dsp:txXfrm>
    </dsp:sp>
    <dsp:sp modelId="{16C0A052-62DA-4A3B-BA0C-E09755F8AABD}">
      <dsp:nvSpPr>
        <dsp:cNvPr id="0" name=""/>
        <dsp:cNvSpPr/>
      </dsp:nvSpPr>
      <dsp:spPr>
        <a:xfrm>
          <a:off x="0" y="573625"/>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ISV solutions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Platform level customizations to on-premises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 service applications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 WCF services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SharePoint customizations, not customer specific customizations</a:t>
          </a:r>
          <a:endParaRPr lang="en-US" sz="1500" kern="1200" dirty="0">
            <a:latin typeface="Segoe UI" pitchFamily="34" charset="0"/>
            <a:ea typeface="Segoe UI" pitchFamily="34" charset="0"/>
            <a:cs typeface="Segoe UI" pitchFamily="34" charset="0"/>
          </a:endParaRPr>
        </a:p>
      </dsp:txBody>
      <dsp:txXfrm>
        <a:off x="0" y="573625"/>
        <a:ext cx="2967419" cy="2864235"/>
      </dsp:txXfrm>
    </dsp:sp>
    <dsp:sp modelId="{A30E9832-11BE-427E-AA20-FB19A460AFB8}">
      <dsp:nvSpPr>
        <dsp:cNvPr id="0" name=""/>
        <dsp:cNvSpPr/>
      </dsp:nvSpPr>
      <dsp:spPr>
        <a:xfrm>
          <a:off x="3385902" y="128507"/>
          <a:ext cx="2967419" cy="432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endParaRPr lang="en-US" sz="1500" kern="1200"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sp:txBody>
      <dsp:txXfrm>
        <a:off x="3385902" y="128507"/>
        <a:ext cx="2967419" cy="432000"/>
      </dsp:txXfrm>
    </dsp:sp>
    <dsp:sp modelId="{C0FABB9A-5F48-479E-9874-1253769D5136}">
      <dsp:nvSpPr>
        <dsp:cNvPr id="0" name=""/>
        <dsp:cNvSpPr/>
      </dsp:nvSpPr>
      <dsp:spPr>
        <a:xfrm>
          <a:off x="3385902" y="560507"/>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Server side controls as JavaScript on page layouts and master pages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Remote provisioning for elements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Embracing un-ghosted model</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SP App dimension with provider hosted apps to provide new capabilities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Customer specific customizations</a:t>
          </a:r>
          <a:endParaRPr lang="en-US" sz="1500" kern="1200" dirty="0">
            <a:latin typeface="Segoe UI" pitchFamily="34" charset="0"/>
            <a:ea typeface="Segoe UI" pitchFamily="34" charset="0"/>
            <a:cs typeface="Segoe UI" pitchFamily="34" charset="0"/>
          </a:endParaRPr>
        </a:p>
      </dsp:txBody>
      <dsp:txXfrm>
        <a:off x="3385902" y="560507"/>
        <a:ext cx="2967419" cy="2864235"/>
      </dsp:txXfrm>
    </dsp:sp>
    <dsp:sp modelId="{30BD99D3-91C9-47CE-8CDD-B244DF80A3D1}">
      <dsp:nvSpPr>
        <dsp:cNvPr id="0" name=""/>
        <dsp:cNvSpPr/>
      </dsp:nvSpPr>
      <dsp:spPr>
        <a:xfrm>
          <a:off x="6768760" y="128507"/>
          <a:ext cx="2967419" cy="432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latin typeface="Segoe UI" pitchFamily="34" charset="0"/>
              <a:ea typeface="Segoe UI" pitchFamily="34" charset="0"/>
              <a:cs typeface="Segoe UI" pitchFamily="34" charset="0"/>
            </a:rPr>
            <a:t>Store apps</a:t>
          </a:r>
          <a:endParaRPr lang="en-US" sz="1500" kern="1200" dirty="0">
            <a:latin typeface="Segoe UI" pitchFamily="34" charset="0"/>
            <a:ea typeface="Segoe UI" pitchFamily="34" charset="0"/>
            <a:cs typeface="Segoe UI" pitchFamily="34" charset="0"/>
          </a:endParaRPr>
        </a:p>
      </dsp:txBody>
      <dsp:txXfrm>
        <a:off x="6768760" y="128507"/>
        <a:ext cx="2967419" cy="432000"/>
      </dsp:txXfrm>
    </dsp:sp>
    <dsp:sp modelId="{8BE1DD3E-3025-49F8-B195-40AD3402D91D}">
      <dsp:nvSpPr>
        <dsp:cNvPr id="0" name=""/>
        <dsp:cNvSpPr/>
      </dsp:nvSpPr>
      <dsp:spPr>
        <a:xfrm>
          <a:off x="6768760" y="560507"/>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App catalog based solution</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Packaged reusable solutions built for specific functionality</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Not only for market place or store, but also as platform for customer specific customizations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endParaRPr lang="en-US" sz="1500" kern="1200" dirty="0">
            <a:latin typeface="Segoe UI" pitchFamily="34" charset="0"/>
            <a:ea typeface="Segoe UI" pitchFamily="34" charset="0"/>
            <a:cs typeface="Segoe UI" pitchFamily="34" charset="0"/>
          </a:endParaRPr>
        </a:p>
      </dsp:txBody>
      <dsp:txXfrm>
        <a:off x="6768760" y="560507"/>
        <a:ext cx="2967419" cy="286423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6/11/2015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3832868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smtClean="0"/>
              <a:t>Vesa &amp; Steve</a:t>
            </a:r>
            <a:r>
              <a:rPr lang="en-US" baseline="0" dirty="0" smtClean="0"/>
              <a:t> Dialog </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6/11/2015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46563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Steve</a:t>
            </a:r>
          </a:p>
          <a:p>
            <a:r>
              <a:rPr lang="en-US"/>
              <a:t>Time: 13:00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2731774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6/11/2015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30</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datum 3"/>
          <p:cNvSpPr>
            <a:spLocks noGrp="1"/>
          </p:cNvSpPr>
          <p:nvPr>
            <p:ph type="dt" idx="10"/>
          </p:nvPr>
        </p:nvSpPr>
        <p:spPr/>
        <p:txBody>
          <a:bodyPr/>
          <a:lstStyle/>
          <a:p>
            <a:fld id="{DF12E1D8-B1F7-477B-AC6B-8925E5981590}" type="datetime1">
              <a:rPr lang="en-US" smtClean="0"/>
              <a:t>6/11/2015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96396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rtl="0" fontAlgn="ctr"/>
            <a:r>
              <a:rPr lang="sv-SE" sz="900" b="0" i="0" kern="1200" dirty="0" smtClean="0">
                <a:solidFill>
                  <a:schemeClr val="tx1"/>
                </a:solidFill>
                <a:effectLst/>
                <a:latin typeface="Segoe UI Light" pitchFamily="34" charset="0"/>
                <a:ea typeface="+mn-ea"/>
                <a:cs typeface="+mn-cs"/>
              </a:rPr>
              <a:t>MS </a:t>
            </a:r>
            <a:r>
              <a:rPr lang="sv-SE" sz="900" b="0" i="0" kern="1200" dirty="0" err="1" smtClean="0">
                <a:solidFill>
                  <a:schemeClr val="tx1"/>
                </a:solidFill>
                <a:effectLst/>
                <a:latin typeface="Segoe UI Light" pitchFamily="34" charset="0"/>
                <a:ea typeface="+mn-ea"/>
                <a:cs typeface="+mn-cs"/>
              </a:rPr>
              <a:t>sanctioned</a:t>
            </a:r>
            <a:r>
              <a:rPr lang="sv-SE" sz="900" b="0" i="0" kern="1200" dirty="0" smtClean="0">
                <a:solidFill>
                  <a:schemeClr val="tx1"/>
                </a:solidFill>
                <a:effectLst/>
                <a:latin typeface="Segoe UI Light" pitchFamily="34" charset="0"/>
                <a:ea typeface="+mn-ea"/>
                <a:cs typeface="+mn-cs"/>
              </a:rPr>
              <a:t> solutions to </a:t>
            </a:r>
            <a:r>
              <a:rPr lang="sv-SE" sz="900" b="0" i="0" kern="1200" dirty="0" err="1" smtClean="0">
                <a:solidFill>
                  <a:schemeClr val="tx1"/>
                </a:solidFill>
                <a:effectLst/>
                <a:latin typeface="Segoe UI Light" pitchFamily="34" charset="0"/>
                <a:ea typeface="+mn-ea"/>
                <a:cs typeface="+mn-cs"/>
              </a:rPr>
              <a:t>solve</a:t>
            </a:r>
            <a:r>
              <a:rPr lang="sv-SE" sz="900" b="0" i="0" kern="1200" dirty="0" smtClean="0">
                <a:solidFill>
                  <a:schemeClr val="tx1"/>
                </a:solidFill>
                <a:effectLst/>
                <a:latin typeface="Segoe UI Light" pitchFamily="34" charset="0"/>
                <a:ea typeface="+mn-ea"/>
                <a:cs typeface="+mn-cs"/>
              </a:rPr>
              <a:t> common problems/scenarios, </a:t>
            </a:r>
            <a:r>
              <a:rPr lang="sv-SE" sz="900" b="0" i="0" kern="1200" dirty="0" err="1" smtClean="0">
                <a:solidFill>
                  <a:schemeClr val="tx1"/>
                </a:solidFill>
                <a:effectLst/>
                <a:latin typeface="Segoe UI Light" pitchFamily="34" charset="0"/>
                <a:ea typeface="+mn-ea"/>
                <a:cs typeface="+mn-cs"/>
              </a:rPr>
              <a:t>can</a:t>
            </a:r>
            <a:r>
              <a:rPr lang="sv-SE" sz="900" b="0" i="0" kern="1200" dirty="0" smtClean="0">
                <a:solidFill>
                  <a:schemeClr val="tx1"/>
                </a:solidFill>
                <a:effectLst/>
                <a:latin typeface="Segoe UI Light" pitchFamily="34" charset="0"/>
                <a:ea typeface="+mn-ea"/>
                <a:cs typeface="+mn-cs"/>
              </a:rPr>
              <a:t> save a </a:t>
            </a:r>
            <a:r>
              <a:rPr lang="sv-SE" sz="900" b="0" i="0" kern="1200" dirty="0" err="1" smtClean="0">
                <a:solidFill>
                  <a:schemeClr val="tx1"/>
                </a:solidFill>
                <a:effectLst/>
                <a:latin typeface="Segoe UI Light" pitchFamily="34" charset="0"/>
                <a:ea typeface="+mn-ea"/>
                <a:cs typeface="+mn-cs"/>
              </a:rPr>
              <a:t>lot</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of</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development</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time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Thouroughly</a:t>
            </a:r>
            <a:r>
              <a:rPr lang="sv-SE" sz="900" b="0" i="0" kern="1200" dirty="0" smtClean="0">
                <a:solidFill>
                  <a:schemeClr val="tx1"/>
                </a:solidFill>
                <a:effectLst/>
                <a:latin typeface="Segoe UI Light" pitchFamily="34" charset="0"/>
                <a:ea typeface="+mn-ea"/>
                <a:cs typeface="+mn-cs"/>
              </a:rPr>
              <a:t> integration </a:t>
            </a:r>
            <a:r>
              <a:rPr lang="sv-SE" sz="900" b="0" i="0" kern="1200" dirty="0" err="1" smtClean="0">
                <a:solidFill>
                  <a:schemeClr val="tx1"/>
                </a:solidFill>
                <a:effectLst/>
                <a:latin typeface="Segoe UI Light" pitchFamily="34" charset="0"/>
                <a:ea typeface="+mn-ea"/>
                <a:cs typeface="+mn-cs"/>
              </a:rPr>
              <a:t>tested</a:t>
            </a:r>
            <a:r>
              <a:rPr lang="sv-SE" sz="900" b="0" i="0" kern="1200" dirty="0" smtClean="0">
                <a:solidFill>
                  <a:schemeClr val="tx1"/>
                </a:solidFill>
                <a:effectLst/>
                <a:latin typeface="Segoe UI Light" pitchFamily="34" charset="0"/>
                <a:ea typeface="+mn-ea"/>
                <a:cs typeface="+mn-cs"/>
              </a:rPr>
              <a:t> extensions </a:t>
            </a:r>
            <a:r>
              <a:rPr lang="sv-SE" sz="900" b="0" i="0" kern="1200" dirty="0" err="1" smtClean="0">
                <a:solidFill>
                  <a:schemeClr val="tx1"/>
                </a:solidFill>
                <a:effectLst/>
                <a:latin typeface="Segoe UI Light" pitchFamily="34" charset="0"/>
                <a:ea typeface="+mn-ea"/>
                <a:cs typeface="+mn-cs"/>
              </a:rPr>
              <a:t>with</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montly</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NuGet</a:t>
            </a:r>
            <a:r>
              <a:rPr lang="sv-SE" sz="900" b="0" i="0" kern="1200" dirty="0" smtClean="0">
                <a:solidFill>
                  <a:schemeClr val="tx1"/>
                </a:solidFill>
                <a:effectLst/>
                <a:latin typeface="Segoe UI Light" pitchFamily="34" charset="0"/>
                <a:ea typeface="+mn-ea"/>
                <a:cs typeface="+mn-cs"/>
              </a:rPr>
              <a:t> releases.</a:t>
            </a:r>
          </a:p>
          <a:p>
            <a:pPr rtl="0" fontAlgn="ctr"/>
            <a:r>
              <a:rPr lang="sv-SE" sz="900" b="0" i="0" kern="1200" dirty="0" smtClean="0">
                <a:solidFill>
                  <a:schemeClr val="tx1"/>
                </a:solidFill>
                <a:effectLst/>
                <a:latin typeface="Segoe UI Light" pitchFamily="34" charset="0"/>
                <a:ea typeface="+mn-ea"/>
                <a:cs typeface="+mn-cs"/>
              </a:rPr>
              <a:t>I check solutions/</a:t>
            </a:r>
            <a:r>
              <a:rPr lang="sv-SE" sz="900" b="0" i="0" kern="1200" dirty="0" err="1" smtClean="0">
                <a:solidFill>
                  <a:schemeClr val="tx1"/>
                </a:solidFill>
                <a:effectLst/>
                <a:latin typeface="Segoe UI Light" pitchFamily="34" charset="0"/>
                <a:ea typeface="+mn-ea"/>
                <a:cs typeface="+mn-cs"/>
              </a:rPr>
              <a:t>samples</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before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google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when</a:t>
            </a:r>
            <a:r>
              <a:rPr lang="sv-SE" sz="900" b="0" i="0" kern="1200" dirty="0" smtClean="0">
                <a:solidFill>
                  <a:schemeClr val="tx1"/>
                </a:solidFill>
                <a:effectLst/>
                <a:latin typeface="Segoe UI Light" pitchFamily="34" charset="0"/>
                <a:ea typeface="+mn-ea"/>
                <a:cs typeface="+mn-cs"/>
              </a:rPr>
              <a:t> not sure </a:t>
            </a:r>
            <a:r>
              <a:rPr lang="sv-SE" sz="900" b="0" i="0" kern="1200" dirty="0" err="1" smtClean="0">
                <a:solidFill>
                  <a:schemeClr val="tx1"/>
                </a:solidFill>
                <a:effectLst/>
                <a:latin typeface="Segoe UI Light" pitchFamily="34" charset="0"/>
                <a:ea typeface="+mn-ea"/>
                <a:cs typeface="+mn-cs"/>
              </a:rPr>
              <a:t>about</a:t>
            </a:r>
            <a:r>
              <a:rPr lang="sv-SE" sz="900" b="0" i="0" kern="1200" dirty="0" smtClean="0">
                <a:solidFill>
                  <a:schemeClr val="tx1"/>
                </a:solidFill>
                <a:effectLst/>
                <a:latin typeface="Segoe UI Light" pitchFamily="34" charset="0"/>
                <a:ea typeface="+mn-ea"/>
                <a:cs typeface="+mn-cs"/>
              </a:rPr>
              <a:t> the best approach. It has </a:t>
            </a:r>
            <a:r>
              <a:rPr lang="sv-SE" sz="900" b="0" i="0" kern="1200" dirty="0" err="1" smtClean="0">
                <a:solidFill>
                  <a:schemeClr val="tx1"/>
                </a:solidFill>
                <a:effectLst/>
                <a:latin typeface="Segoe UI Light" pitchFamily="34" charset="0"/>
                <a:ea typeface="+mn-ea"/>
                <a:cs typeface="+mn-cs"/>
              </a:rPr>
              <a:t>worked</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out</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really</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well</a:t>
            </a:r>
            <a:r>
              <a:rPr lang="sv-SE" sz="900" b="0" i="0" kern="1200" dirty="0" smtClean="0">
                <a:solidFill>
                  <a:schemeClr val="tx1"/>
                </a:solidFill>
                <a:effectLst/>
                <a:latin typeface="Segoe UI Light" pitchFamily="34" charset="0"/>
                <a:ea typeface="+mn-ea"/>
                <a:cs typeface="+mn-cs"/>
              </a:rPr>
              <a:t> in my </a:t>
            </a:r>
            <a:r>
              <a:rPr lang="sv-SE" sz="900" b="0" i="0" kern="1200" dirty="0" err="1" smtClean="0">
                <a:solidFill>
                  <a:schemeClr val="tx1"/>
                </a:solidFill>
                <a:effectLst/>
                <a:latin typeface="Segoe UI Light" pitchFamily="34" charset="0"/>
                <a:ea typeface="+mn-ea"/>
                <a:cs typeface="+mn-cs"/>
              </a:rPr>
              <a:t>previous</a:t>
            </a:r>
            <a:r>
              <a:rPr lang="sv-SE" sz="900" b="0" i="0" kern="1200" dirty="0" smtClean="0">
                <a:solidFill>
                  <a:schemeClr val="tx1"/>
                </a:solidFill>
                <a:effectLst/>
                <a:latin typeface="Segoe UI Light" pitchFamily="34" charset="0"/>
                <a:ea typeface="+mn-ea"/>
                <a:cs typeface="+mn-cs"/>
              </a:rPr>
              <a:t> 1 </a:t>
            </a:r>
            <a:r>
              <a:rPr lang="sv-SE" sz="900" b="0" i="0" kern="1200" dirty="0" err="1" smtClean="0">
                <a:solidFill>
                  <a:schemeClr val="tx1"/>
                </a:solidFill>
                <a:effectLst/>
                <a:latin typeface="Segoe UI Light" pitchFamily="34" charset="0"/>
                <a:ea typeface="+mn-ea"/>
                <a:cs typeface="+mn-cs"/>
              </a:rPr>
              <a:t>year</a:t>
            </a:r>
            <a:r>
              <a:rPr lang="sv-SE" sz="900" b="0" i="0" kern="1200" dirty="0" smtClean="0">
                <a:solidFill>
                  <a:schemeClr val="tx1"/>
                </a:solidFill>
                <a:effectLst/>
                <a:latin typeface="Segoe UI Light" pitchFamily="34" charset="0"/>
                <a:ea typeface="+mn-ea"/>
                <a:cs typeface="+mn-cs"/>
              </a:rPr>
              <a:t> long </a:t>
            </a:r>
            <a:r>
              <a:rPr lang="sv-SE" sz="900" b="0" i="0" kern="1200" dirty="0" err="1" smtClean="0">
                <a:solidFill>
                  <a:schemeClr val="tx1"/>
                </a:solidFill>
                <a:effectLst/>
                <a:latin typeface="Segoe UI Light" pitchFamily="34" charset="0"/>
                <a:ea typeface="+mn-ea"/>
                <a:cs typeface="+mn-cs"/>
              </a:rPr>
              <a:t>project</a:t>
            </a:r>
            <a:r>
              <a:rPr lang="sv-SE" sz="900" b="0" i="0" kern="1200" dirty="0" smtClean="0">
                <a:solidFill>
                  <a:schemeClr val="tx1"/>
                </a:solidFill>
                <a:effectLst/>
                <a:latin typeface="Segoe UI Light" pitchFamily="34" charset="0"/>
                <a:ea typeface="+mn-ea"/>
                <a:cs typeface="+mn-cs"/>
              </a:rPr>
              <a:t>.</a:t>
            </a:r>
          </a:p>
          <a:p>
            <a:endParaRPr lang="en-US" dirty="0" smtClean="0"/>
          </a:p>
          <a:p>
            <a:r>
              <a:rPr lang="en-US" dirty="0" smtClean="0"/>
              <a:t>Things</a:t>
            </a:r>
            <a:r>
              <a:rPr lang="en-US" baseline="0" dirty="0" smtClean="0"/>
              <a:t> from Core can trickle up into the CSOM </a:t>
            </a:r>
            <a:r>
              <a:rPr lang="en-US" baseline="0" dirty="0" err="1" smtClean="0"/>
              <a:t>api</a:t>
            </a:r>
            <a:r>
              <a:rPr lang="en-US" baseline="0" dirty="0" smtClean="0"/>
              <a:t>. </a:t>
            </a:r>
            <a:r>
              <a:rPr lang="en-US" baseline="0" dirty="0" err="1" smtClean="0"/>
              <a:t>SetSiteLogo</a:t>
            </a:r>
            <a:r>
              <a:rPr lang="en-US" baseline="0" dirty="0" smtClean="0"/>
              <a:t> turned up as </a:t>
            </a:r>
            <a:r>
              <a:rPr lang="en-US" baseline="0" dirty="0" err="1" smtClean="0"/>
              <a:t>web.SetSiteLogoUrl</a:t>
            </a:r>
            <a:r>
              <a:rPr lang="en-US" baseline="0" dirty="0" smtClean="0"/>
              <a:t>.</a:t>
            </a:r>
          </a:p>
          <a:p>
            <a:r>
              <a:rPr lang="en-US" baseline="0" dirty="0" smtClean="0"/>
              <a:t>Deprecated when happens.</a:t>
            </a:r>
          </a:p>
          <a:p>
            <a:endParaRPr lang="en-US" baseline="0" dirty="0" smtClean="0"/>
          </a:p>
          <a:p>
            <a:r>
              <a:rPr lang="en-US" baseline="0" dirty="0" smtClean="0"/>
              <a:t>In future – Deprecation will state when deprecation will happen.</a:t>
            </a:r>
          </a:p>
          <a:p>
            <a:r>
              <a:rPr lang="en-US" baseline="0" dirty="0" smtClean="0"/>
              <a:t>Keep it up to date</a:t>
            </a:r>
            <a:endParaRPr lang="sv-SE" dirty="0"/>
          </a:p>
        </p:txBody>
      </p:sp>
      <p:sp>
        <p:nvSpPr>
          <p:cNvPr id="4" name="Platshållare för datum 3"/>
          <p:cNvSpPr>
            <a:spLocks noGrp="1"/>
          </p:cNvSpPr>
          <p:nvPr>
            <p:ph type="dt" idx="10"/>
          </p:nvPr>
        </p:nvSpPr>
        <p:spPr/>
        <p:txBody>
          <a:bodyPr/>
          <a:lstStyle/>
          <a:p>
            <a:fld id="{DE7E5E8E-8E14-49A7-9DEB-51D4222328C5}" type="datetime1">
              <a:rPr lang="en-US" smtClean="0"/>
              <a:t>6/11/2015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80588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rtl="0" fontAlgn="ctr"/>
            <a:r>
              <a:rPr lang="sv-SE" sz="900" b="0" i="0" kern="1200" dirty="0" err="1" smtClean="0">
                <a:solidFill>
                  <a:schemeClr val="tx1"/>
                </a:solidFill>
                <a:effectLst/>
                <a:latin typeface="Segoe UI Light" pitchFamily="34" charset="0"/>
                <a:ea typeface="+mn-ea"/>
                <a:cs typeface="+mn-cs"/>
              </a:rPr>
              <a:t>Core</a:t>
            </a:r>
            <a:r>
              <a:rPr lang="sv-SE" sz="900" b="0" i="0" kern="1200" dirty="0" smtClean="0">
                <a:solidFill>
                  <a:schemeClr val="tx1"/>
                </a:solidFill>
                <a:effectLst/>
                <a:latin typeface="Segoe UI Light" pitchFamily="34" charset="0"/>
                <a:ea typeface="+mn-ea"/>
                <a:cs typeface="+mn-cs"/>
              </a:rPr>
              <a:t> - </a:t>
            </a:r>
            <a:r>
              <a:rPr lang="sv-SE" sz="900" b="0" i="0" kern="1200" dirty="0" err="1" smtClean="0">
                <a:solidFill>
                  <a:schemeClr val="tx1"/>
                </a:solidFill>
                <a:effectLst/>
                <a:latin typeface="Segoe UI Light" pitchFamily="34" charset="0"/>
                <a:ea typeface="+mn-ea"/>
                <a:cs typeface="+mn-cs"/>
              </a:rPr>
              <a:t>Write</a:t>
            </a:r>
            <a:r>
              <a:rPr lang="sv-SE" sz="900" b="0" i="0" kern="1200" dirty="0" smtClean="0">
                <a:solidFill>
                  <a:schemeClr val="tx1"/>
                </a:solidFill>
                <a:effectLst/>
                <a:latin typeface="Segoe UI Light" pitchFamily="34" charset="0"/>
                <a:ea typeface="+mn-ea"/>
                <a:cs typeface="+mn-cs"/>
              </a:rPr>
              <a:t> less </a:t>
            </a:r>
            <a:r>
              <a:rPr lang="sv-SE" sz="900" b="0" i="0" kern="1200" dirty="0" err="1" smtClean="0">
                <a:solidFill>
                  <a:schemeClr val="tx1"/>
                </a:solidFill>
                <a:effectLst/>
                <a:latin typeface="Segoe UI Light" pitchFamily="34" charset="0"/>
                <a:ea typeface="+mn-ea"/>
                <a:cs typeface="+mn-cs"/>
              </a:rPr>
              <a:t>boilerplate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code</a:t>
            </a:r>
            <a:r>
              <a:rPr lang="sv-SE" sz="900" b="0" i="0" kern="1200" dirty="0" smtClean="0">
                <a:solidFill>
                  <a:schemeClr val="tx1"/>
                </a:solidFill>
                <a:effectLst/>
                <a:latin typeface="Segoe UI Light" pitchFamily="34" charset="0"/>
                <a:ea typeface="+mn-ea"/>
                <a:cs typeface="+mn-cs"/>
              </a:rPr>
              <a:t>. Trust the </a:t>
            </a:r>
            <a:r>
              <a:rPr lang="sv-SE" sz="900" b="0" i="0" kern="1200" dirty="0" err="1" smtClean="0">
                <a:solidFill>
                  <a:schemeClr val="tx1"/>
                </a:solidFill>
                <a:effectLst/>
                <a:latin typeface="Segoe UI Light" pitchFamily="34" charset="0"/>
                <a:ea typeface="+mn-ea"/>
                <a:cs typeface="+mn-cs"/>
              </a:rPr>
              <a:t>code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that</a:t>
            </a:r>
            <a:r>
              <a:rPr lang="sv-SE" sz="900" b="0" i="0" kern="1200" dirty="0" smtClean="0">
                <a:solidFill>
                  <a:schemeClr val="tx1"/>
                </a:solidFill>
                <a:effectLst/>
                <a:latin typeface="Segoe UI Light" pitchFamily="34" charset="0"/>
                <a:ea typeface="+mn-ea"/>
                <a:cs typeface="+mn-cs"/>
              </a:rPr>
              <a:t> is </a:t>
            </a:r>
            <a:r>
              <a:rPr lang="sv-SE" sz="900" b="0" i="0" kern="1200" dirty="0" err="1" smtClean="0">
                <a:solidFill>
                  <a:schemeClr val="tx1"/>
                </a:solidFill>
                <a:effectLst/>
                <a:latin typeface="Segoe UI Light" pitchFamily="34" charset="0"/>
                <a:ea typeface="+mn-ea"/>
                <a:cs typeface="+mn-cs"/>
              </a:rPr>
              <a:t>written</a:t>
            </a:r>
            <a:endParaRPr lang="sv-SE" sz="900" b="0" i="0" kern="1200" dirty="0" smtClean="0">
              <a:solidFill>
                <a:schemeClr val="tx1"/>
              </a:solidFill>
              <a:effectLst/>
              <a:latin typeface="Segoe UI Light" pitchFamily="34" charset="0"/>
              <a:ea typeface="+mn-ea"/>
              <a:cs typeface="+mn-cs"/>
            </a:endParaRPr>
          </a:p>
          <a:p>
            <a:pPr rtl="0" fontAlgn="ctr"/>
            <a:r>
              <a:rPr lang="sv-SE" sz="900" b="0" i="0" kern="1200" dirty="0" err="1" smtClean="0">
                <a:solidFill>
                  <a:schemeClr val="tx1"/>
                </a:solidFill>
                <a:effectLst/>
                <a:latin typeface="Segoe UI Light" pitchFamily="34" charset="0"/>
                <a:ea typeface="+mn-ea"/>
                <a:cs typeface="+mn-cs"/>
              </a:rPr>
              <a:t>Opportunity</a:t>
            </a:r>
            <a:r>
              <a:rPr lang="sv-SE" sz="900" b="0" i="0" kern="1200" dirty="0" smtClean="0">
                <a:solidFill>
                  <a:schemeClr val="tx1"/>
                </a:solidFill>
                <a:effectLst/>
                <a:latin typeface="Segoe UI Light" pitchFamily="34" charset="0"/>
                <a:ea typeface="+mn-ea"/>
                <a:cs typeface="+mn-cs"/>
              </a:rPr>
              <a:t> to </a:t>
            </a:r>
            <a:r>
              <a:rPr lang="sv-SE" sz="900" b="0" i="0" kern="1200" dirty="0" err="1" smtClean="0">
                <a:solidFill>
                  <a:schemeClr val="tx1"/>
                </a:solidFill>
                <a:effectLst/>
                <a:latin typeface="Segoe UI Light" pitchFamily="34" charset="0"/>
                <a:ea typeface="+mn-ea"/>
                <a:cs typeface="+mn-cs"/>
              </a:rPr>
              <a:t>share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fixes</a:t>
            </a:r>
            <a:r>
              <a:rPr lang="sv-SE" sz="900" b="0" i="0" kern="1200" dirty="0" smtClean="0">
                <a:solidFill>
                  <a:schemeClr val="tx1"/>
                </a:solidFill>
                <a:effectLst/>
                <a:latin typeface="Segoe UI Light" pitchFamily="34" charset="0"/>
                <a:ea typeface="+mn-ea"/>
                <a:cs typeface="+mn-cs"/>
              </a:rPr>
              <a:t> back to the </a:t>
            </a:r>
            <a:r>
              <a:rPr lang="sv-SE" sz="900" b="0" i="0" kern="1200" dirty="0" err="1" smtClean="0">
                <a:solidFill>
                  <a:schemeClr val="tx1"/>
                </a:solidFill>
                <a:effectLst/>
                <a:latin typeface="Segoe UI Light" pitchFamily="34" charset="0"/>
                <a:ea typeface="+mn-ea"/>
                <a:cs typeface="+mn-cs"/>
              </a:rPr>
              <a:t>community</a:t>
            </a:r>
            <a:r>
              <a:rPr lang="sv-SE" sz="900" b="0" i="0" kern="1200" dirty="0" smtClean="0">
                <a:solidFill>
                  <a:schemeClr val="tx1"/>
                </a:solidFill>
                <a:effectLst/>
                <a:latin typeface="Segoe UI Light" pitchFamily="34" charset="0"/>
                <a:ea typeface="+mn-ea"/>
                <a:cs typeface="+mn-cs"/>
              </a:rPr>
              <a:t> (note: </a:t>
            </a:r>
            <a:r>
              <a:rPr lang="sv-SE" sz="900" b="0" i="0" kern="1200" dirty="0" err="1" smtClean="0">
                <a:solidFill>
                  <a:schemeClr val="tx1"/>
                </a:solidFill>
                <a:effectLst/>
                <a:latin typeface="Segoe UI Light" pitchFamily="34" charset="0"/>
                <a:ea typeface="+mn-ea"/>
                <a:cs typeface="+mn-cs"/>
              </a:rPr>
              <a:t>needs</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customer</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approval</a:t>
            </a:r>
            <a:r>
              <a:rPr lang="sv-SE" sz="900" b="0" i="0" kern="1200" dirty="0" smtClean="0">
                <a:solidFill>
                  <a:schemeClr val="tx1"/>
                </a:solidFill>
                <a:effectLst/>
                <a:latin typeface="Segoe UI Light" pitchFamily="34" charset="0"/>
                <a:ea typeface="+mn-ea"/>
                <a:cs typeface="+mn-cs"/>
              </a:rPr>
              <a:t>).</a:t>
            </a:r>
          </a:p>
          <a:p>
            <a:pPr rtl="0" fontAlgn="ctr"/>
            <a:r>
              <a:rPr lang="sv-SE" sz="900" b="0" i="0" kern="1200" dirty="0" smtClean="0">
                <a:solidFill>
                  <a:schemeClr val="tx1"/>
                </a:solidFill>
                <a:effectLst/>
                <a:latin typeface="Segoe UI Light" pitchFamily="34" charset="0"/>
                <a:ea typeface="+mn-ea"/>
                <a:cs typeface="+mn-cs"/>
              </a:rPr>
              <a:t>DRY / </a:t>
            </a:r>
            <a:r>
              <a:rPr lang="sv-SE" sz="900" b="0" i="0" kern="1200" dirty="0" err="1" smtClean="0">
                <a:solidFill>
                  <a:schemeClr val="tx1"/>
                </a:solidFill>
                <a:effectLst/>
                <a:latin typeface="Segoe UI Light" pitchFamily="34" charset="0"/>
                <a:ea typeface="+mn-ea"/>
                <a:cs typeface="+mn-cs"/>
              </a:rPr>
              <a:t>Don’t</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reinvent</a:t>
            </a:r>
            <a:r>
              <a:rPr lang="sv-SE" sz="900" b="0" i="0" kern="1200" dirty="0" smtClean="0">
                <a:solidFill>
                  <a:schemeClr val="tx1"/>
                </a:solidFill>
                <a:effectLst/>
                <a:latin typeface="Segoe UI Light" pitchFamily="34" charset="0"/>
                <a:ea typeface="+mn-ea"/>
                <a:cs typeface="+mn-cs"/>
              </a:rPr>
              <a:t> the </a:t>
            </a:r>
            <a:r>
              <a:rPr lang="sv-SE" sz="900" b="0" i="0" kern="1200" dirty="0" err="1" smtClean="0">
                <a:solidFill>
                  <a:schemeClr val="tx1"/>
                </a:solidFill>
                <a:effectLst/>
                <a:latin typeface="Segoe UI Light" pitchFamily="34" charset="0"/>
                <a:ea typeface="+mn-ea"/>
                <a:cs typeface="+mn-cs"/>
              </a:rPr>
              <a:t>wheel</a:t>
            </a:r>
            <a:r>
              <a:rPr lang="sv-SE" sz="900" b="0" i="0" kern="1200" dirty="0" smtClean="0">
                <a:solidFill>
                  <a:schemeClr val="tx1"/>
                </a:solidFill>
                <a:effectLst/>
                <a:latin typeface="Segoe UI Light" pitchFamily="34" charset="0"/>
                <a:ea typeface="+mn-ea"/>
                <a:cs typeface="+mn-cs"/>
              </a:rPr>
              <a:t>. Focus on </a:t>
            </a:r>
            <a:r>
              <a:rPr lang="sv-SE" sz="900" b="0" i="0" kern="1200" dirty="0" err="1" smtClean="0">
                <a:solidFill>
                  <a:schemeClr val="tx1"/>
                </a:solidFill>
                <a:effectLst/>
                <a:latin typeface="Segoe UI Light" pitchFamily="34" charset="0"/>
                <a:ea typeface="+mn-ea"/>
                <a:cs typeface="+mn-cs"/>
              </a:rPr>
              <a:t>building</a:t>
            </a:r>
            <a:r>
              <a:rPr lang="sv-SE" sz="900" b="0" i="0" kern="1200" dirty="0" smtClean="0">
                <a:solidFill>
                  <a:schemeClr val="tx1"/>
                </a:solidFill>
                <a:effectLst/>
                <a:latin typeface="Segoe UI Light" pitchFamily="34" charset="0"/>
                <a:ea typeface="+mn-ea"/>
                <a:cs typeface="+mn-cs"/>
              </a:rPr>
              <a:t> solutions </a:t>
            </a:r>
            <a:r>
              <a:rPr lang="sv-SE" sz="900" b="0" i="0" kern="1200" dirty="0" err="1" smtClean="0">
                <a:solidFill>
                  <a:schemeClr val="tx1"/>
                </a:solidFill>
                <a:effectLst/>
                <a:latin typeface="Segoe UI Light" pitchFamily="34" charset="0"/>
                <a:ea typeface="+mn-ea"/>
                <a:cs typeface="+mn-cs"/>
              </a:rPr>
              <a:t>that</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provide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value</a:t>
            </a:r>
            <a:endParaRPr lang="sv-SE" sz="900" b="0" i="0" kern="1200" dirty="0" smtClean="0">
              <a:solidFill>
                <a:schemeClr val="tx1"/>
              </a:solidFill>
              <a:effectLst/>
              <a:latin typeface="Segoe UI Light" pitchFamily="34" charset="0"/>
              <a:ea typeface="+mn-ea"/>
              <a:cs typeface="+mn-cs"/>
            </a:endParaRPr>
          </a:p>
          <a:p>
            <a:endParaRPr lang="sv-SE" dirty="0"/>
          </a:p>
        </p:txBody>
      </p:sp>
      <p:sp>
        <p:nvSpPr>
          <p:cNvPr id="4" name="Platshållare för datum 3"/>
          <p:cNvSpPr>
            <a:spLocks noGrp="1"/>
          </p:cNvSpPr>
          <p:nvPr>
            <p:ph type="dt" idx="10"/>
          </p:nvPr>
        </p:nvSpPr>
        <p:spPr/>
        <p:txBody>
          <a:bodyPr/>
          <a:lstStyle/>
          <a:p>
            <a:fld id="{01258137-AB34-444B-BBAE-DDCC868FEA59}" type="datetime1">
              <a:rPr lang="en-US" smtClean="0"/>
              <a:t>6/11/2015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33</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53401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900" kern="1200" dirty="0" err="1" smtClean="0">
                <a:solidFill>
                  <a:schemeClr val="tx1"/>
                </a:solidFill>
                <a:effectLst/>
                <a:latin typeface="Segoe UI Light" pitchFamily="34" charset="0"/>
                <a:ea typeface="+mn-ea"/>
                <a:cs typeface="+mn-cs"/>
              </a:rPr>
              <a:t>PnP</a:t>
            </a:r>
            <a:r>
              <a:rPr lang="sv-SE" sz="900" kern="1200" dirty="0" smtClean="0">
                <a:solidFill>
                  <a:schemeClr val="tx1"/>
                </a:solidFill>
                <a:effectLst/>
                <a:latin typeface="Segoe UI Light" pitchFamily="34" charset="0"/>
                <a:ea typeface="+mn-ea"/>
                <a:cs typeface="+mn-cs"/>
              </a:rPr>
              <a:t> </a:t>
            </a:r>
            <a:r>
              <a:rPr lang="sv-SE" sz="900" kern="1200" dirty="0" err="1" smtClean="0">
                <a:solidFill>
                  <a:schemeClr val="tx1"/>
                </a:solidFill>
                <a:effectLst/>
                <a:latin typeface="Segoe UI Light" pitchFamily="34" charset="0"/>
                <a:ea typeface="+mn-ea"/>
                <a:cs typeface="+mn-cs"/>
              </a:rPr>
              <a:t>can</a:t>
            </a:r>
            <a:r>
              <a:rPr lang="sv-SE" sz="900" kern="1200" dirty="0" smtClean="0">
                <a:solidFill>
                  <a:schemeClr val="tx1"/>
                </a:solidFill>
                <a:effectLst/>
                <a:latin typeface="Segoe UI Light" pitchFamily="34" charset="0"/>
                <a:ea typeface="+mn-ea"/>
                <a:cs typeface="+mn-cs"/>
              </a:rPr>
              <a:t> save </a:t>
            </a:r>
            <a:r>
              <a:rPr lang="sv-SE" sz="900" kern="1200" dirty="0" err="1" smtClean="0">
                <a:solidFill>
                  <a:schemeClr val="tx1"/>
                </a:solidFill>
                <a:effectLst/>
                <a:latin typeface="Segoe UI Light" pitchFamily="34" charset="0"/>
                <a:ea typeface="+mn-ea"/>
                <a:cs typeface="+mn-cs"/>
              </a:rPr>
              <a:t>you</a:t>
            </a:r>
            <a:r>
              <a:rPr lang="sv-SE" sz="900" kern="1200" dirty="0" smtClean="0">
                <a:solidFill>
                  <a:schemeClr val="tx1"/>
                </a:solidFill>
                <a:effectLst/>
                <a:latin typeface="Segoe UI Light" pitchFamily="34" charset="0"/>
                <a:ea typeface="+mn-ea"/>
                <a:cs typeface="+mn-cs"/>
              </a:rPr>
              <a:t> a </a:t>
            </a:r>
            <a:r>
              <a:rPr lang="sv-SE" sz="900" kern="1200" dirty="0" err="1" smtClean="0">
                <a:solidFill>
                  <a:schemeClr val="tx1"/>
                </a:solidFill>
                <a:effectLst/>
                <a:latin typeface="Segoe UI Light" pitchFamily="34" charset="0"/>
                <a:ea typeface="+mn-ea"/>
                <a:cs typeface="+mn-cs"/>
              </a:rPr>
              <a:t>lot</a:t>
            </a:r>
            <a:r>
              <a:rPr lang="sv-SE" sz="900" kern="1200" dirty="0" smtClean="0">
                <a:solidFill>
                  <a:schemeClr val="tx1"/>
                </a:solidFill>
                <a:effectLst/>
                <a:latin typeface="Segoe UI Light" pitchFamily="34" charset="0"/>
                <a:ea typeface="+mn-ea"/>
                <a:cs typeface="+mn-cs"/>
              </a:rPr>
              <a:t> </a:t>
            </a:r>
            <a:r>
              <a:rPr lang="sv-SE" sz="900" kern="1200" dirty="0" err="1" smtClean="0">
                <a:solidFill>
                  <a:schemeClr val="tx1"/>
                </a:solidFill>
                <a:effectLst/>
                <a:latin typeface="Segoe UI Light" pitchFamily="34" charset="0"/>
                <a:ea typeface="+mn-ea"/>
                <a:cs typeface="+mn-cs"/>
              </a:rPr>
              <a:t>of</a:t>
            </a:r>
            <a:r>
              <a:rPr lang="sv-SE" sz="900" kern="1200" dirty="0" smtClean="0">
                <a:solidFill>
                  <a:schemeClr val="tx1"/>
                </a:solidFill>
                <a:effectLst/>
                <a:latin typeface="Segoe UI Light" pitchFamily="34" charset="0"/>
                <a:ea typeface="+mn-ea"/>
                <a:cs typeface="+mn-cs"/>
              </a:rPr>
              <a:t> </a:t>
            </a:r>
            <a:r>
              <a:rPr lang="sv-SE" sz="900" kern="1200" dirty="0" err="1" smtClean="0">
                <a:solidFill>
                  <a:schemeClr val="tx1"/>
                </a:solidFill>
                <a:effectLst/>
                <a:latin typeface="Segoe UI Light" pitchFamily="34" charset="0"/>
                <a:ea typeface="+mn-ea"/>
                <a:cs typeface="+mn-cs"/>
              </a:rPr>
              <a:t>money</a:t>
            </a:r>
            <a:r>
              <a:rPr lang="sv-SE" sz="900" kern="1200" dirty="0" smtClean="0">
                <a:solidFill>
                  <a:schemeClr val="tx1"/>
                </a:solidFill>
                <a:effectLst/>
                <a:latin typeface="Segoe UI Light" pitchFamily="34" charset="0"/>
                <a:ea typeface="+mn-ea"/>
                <a:cs typeface="+mn-cs"/>
              </a:rPr>
              <a:t>. </a:t>
            </a:r>
            <a:r>
              <a:rPr lang="sv-SE" sz="900" kern="1200" dirty="0" err="1" smtClean="0">
                <a:solidFill>
                  <a:schemeClr val="tx1"/>
                </a:solidFill>
                <a:effectLst/>
                <a:latin typeface="Segoe UI Light" pitchFamily="34" charset="0"/>
                <a:ea typeface="+mn-ea"/>
                <a:cs typeface="+mn-cs"/>
              </a:rPr>
              <a:t>This</a:t>
            </a:r>
            <a:r>
              <a:rPr lang="sv-SE" sz="900" kern="1200" dirty="0" smtClean="0">
                <a:solidFill>
                  <a:schemeClr val="tx1"/>
                </a:solidFill>
                <a:effectLst/>
                <a:latin typeface="Segoe UI Light" pitchFamily="34" charset="0"/>
                <a:ea typeface="+mn-ea"/>
                <a:cs typeface="+mn-cs"/>
              </a:rPr>
              <a:t> is </a:t>
            </a:r>
            <a:r>
              <a:rPr lang="sv-SE" sz="900" kern="1200" dirty="0" err="1" smtClean="0">
                <a:solidFill>
                  <a:schemeClr val="tx1"/>
                </a:solidFill>
                <a:effectLst/>
                <a:latin typeface="Segoe UI Light" pitchFamily="34" charset="0"/>
                <a:ea typeface="+mn-ea"/>
                <a:cs typeface="+mn-cs"/>
              </a:rPr>
              <a:t>where</a:t>
            </a:r>
            <a:r>
              <a:rPr lang="sv-SE" sz="900" kern="1200" dirty="0" smtClean="0">
                <a:solidFill>
                  <a:schemeClr val="tx1"/>
                </a:solidFill>
                <a:effectLst/>
                <a:latin typeface="Segoe UI Light" pitchFamily="34" charset="0"/>
                <a:ea typeface="+mn-ea"/>
                <a:cs typeface="+mn-cs"/>
              </a:rPr>
              <a:t> a </a:t>
            </a:r>
            <a:r>
              <a:rPr lang="sv-SE" sz="900" kern="1200" dirty="0" err="1" smtClean="0">
                <a:solidFill>
                  <a:schemeClr val="tx1"/>
                </a:solidFill>
                <a:effectLst/>
                <a:latin typeface="Segoe UI Light" pitchFamily="34" charset="0"/>
                <a:ea typeface="+mn-ea"/>
                <a:cs typeface="+mn-cs"/>
              </a:rPr>
              <a:t>lot</a:t>
            </a:r>
            <a:r>
              <a:rPr lang="sv-SE" sz="900" kern="1200" dirty="0" smtClean="0">
                <a:solidFill>
                  <a:schemeClr val="tx1"/>
                </a:solidFill>
                <a:effectLst/>
                <a:latin typeface="Segoe UI Light" pitchFamily="34" charset="0"/>
                <a:ea typeface="+mn-ea"/>
                <a:cs typeface="+mn-cs"/>
              </a:rPr>
              <a:t> </a:t>
            </a:r>
            <a:r>
              <a:rPr lang="sv-SE" sz="900" kern="1200" dirty="0" err="1" smtClean="0">
                <a:solidFill>
                  <a:schemeClr val="tx1"/>
                </a:solidFill>
                <a:effectLst/>
                <a:latin typeface="Segoe UI Light" pitchFamily="34" charset="0"/>
                <a:ea typeface="+mn-ea"/>
                <a:cs typeface="+mn-cs"/>
              </a:rPr>
              <a:t>of</a:t>
            </a:r>
            <a:r>
              <a:rPr lang="sv-SE" sz="900" kern="1200" dirty="0" smtClean="0">
                <a:solidFill>
                  <a:schemeClr val="tx1"/>
                </a:solidFill>
                <a:effectLst/>
                <a:latin typeface="Segoe UI Light" pitchFamily="34" charset="0"/>
                <a:ea typeface="+mn-ea"/>
                <a:cs typeface="+mn-cs"/>
              </a:rPr>
              <a:t> the best </a:t>
            </a:r>
            <a:r>
              <a:rPr lang="sv-SE" sz="900" kern="1200" dirty="0" err="1" smtClean="0">
                <a:solidFill>
                  <a:schemeClr val="tx1"/>
                </a:solidFill>
                <a:effectLst/>
                <a:latin typeface="Segoe UI Light" pitchFamily="34" charset="0"/>
                <a:ea typeface="+mn-ea"/>
                <a:cs typeface="+mn-cs"/>
              </a:rPr>
              <a:t>practices</a:t>
            </a:r>
            <a:r>
              <a:rPr lang="sv-SE" sz="900" kern="1200" dirty="0" smtClean="0">
                <a:solidFill>
                  <a:schemeClr val="tx1"/>
                </a:solidFill>
                <a:effectLst/>
                <a:latin typeface="Segoe UI Light" pitchFamily="34" charset="0"/>
                <a:ea typeface="+mn-ea"/>
                <a:cs typeface="+mn-cs"/>
              </a:rPr>
              <a:t> </a:t>
            </a:r>
            <a:r>
              <a:rPr lang="sv-SE" sz="900" kern="1200" dirty="0" err="1" smtClean="0">
                <a:solidFill>
                  <a:schemeClr val="tx1"/>
                </a:solidFill>
                <a:effectLst/>
                <a:latin typeface="Segoe UI Light" pitchFamily="34" charset="0"/>
                <a:ea typeface="+mn-ea"/>
                <a:cs typeface="+mn-cs"/>
              </a:rPr>
              <a:t>are</a:t>
            </a:r>
            <a:r>
              <a:rPr lang="sv-SE" sz="900" kern="1200" dirty="0" smtClean="0">
                <a:solidFill>
                  <a:schemeClr val="tx1"/>
                </a:solidFill>
                <a:effectLst/>
                <a:latin typeface="Segoe UI Light" pitchFamily="34" charset="0"/>
                <a:ea typeface="+mn-ea"/>
                <a:cs typeface="+mn-cs"/>
              </a:rPr>
              <a:t> </a:t>
            </a:r>
            <a:r>
              <a:rPr lang="sv-SE" sz="900" kern="1200" dirty="0" err="1" smtClean="0">
                <a:solidFill>
                  <a:schemeClr val="tx1"/>
                </a:solidFill>
                <a:effectLst/>
                <a:latin typeface="Segoe UI Light" pitchFamily="34" charset="0"/>
                <a:ea typeface="+mn-ea"/>
                <a:cs typeface="+mn-cs"/>
              </a:rPr>
              <a:t>formed</a:t>
            </a:r>
            <a:endParaRPr lang="sv-SE" dirty="0"/>
          </a:p>
        </p:txBody>
      </p:sp>
      <p:sp>
        <p:nvSpPr>
          <p:cNvPr id="4" name="Platshållare för datum 3"/>
          <p:cNvSpPr>
            <a:spLocks noGrp="1"/>
          </p:cNvSpPr>
          <p:nvPr>
            <p:ph type="dt" idx="10"/>
          </p:nvPr>
        </p:nvSpPr>
        <p:spPr/>
        <p:txBody>
          <a:bodyPr/>
          <a:lstStyle/>
          <a:p>
            <a:fld id="{BBEA3770-F370-4A73-AB28-90F361DFC7BC}" type="datetime1">
              <a:rPr lang="en-US" smtClean="0"/>
              <a:t>6/11/2015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34</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06072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sv-SE" sz="900" b="0" i="0" kern="1200" dirty="0" err="1" smtClean="0">
                <a:solidFill>
                  <a:schemeClr val="tx1"/>
                </a:solidFill>
                <a:effectLst/>
                <a:latin typeface="Segoe UI Light" pitchFamily="34" charset="0"/>
                <a:ea typeface="+mn-ea"/>
                <a:cs typeface="+mn-cs"/>
              </a:rPr>
              <a:t>Relying</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first</a:t>
            </a:r>
            <a:r>
              <a:rPr lang="sv-SE" sz="900" b="0" i="0" kern="1200" dirty="0" smtClean="0">
                <a:solidFill>
                  <a:schemeClr val="tx1"/>
                </a:solidFill>
                <a:effectLst/>
                <a:latin typeface="Segoe UI Light" pitchFamily="34" charset="0"/>
                <a:ea typeface="+mn-ea"/>
                <a:cs typeface="+mn-cs"/>
              </a:rPr>
              <a:t> on </a:t>
            </a:r>
            <a:r>
              <a:rPr lang="sv-SE" sz="900" b="0" i="0" kern="1200" dirty="0" err="1" smtClean="0">
                <a:solidFill>
                  <a:schemeClr val="tx1"/>
                </a:solidFill>
                <a:effectLst/>
                <a:latin typeface="Segoe UI Light" pitchFamily="34" charset="0"/>
                <a:ea typeface="+mn-ea"/>
                <a:cs typeface="+mn-cs"/>
              </a:rPr>
              <a:t>PnP</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components</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can</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give</a:t>
            </a:r>
            <a:r>
              <a:rPr lang="sv-SE" sz="900" b="0" i="0" kern="1200" dirty="0" smtClean="0">
                <a:solidFill>
                  <a:schemeClr val="tx1"/>
                </a:solidFill>
                <a:effectLst/>
                <a:latin typeface="Segoe UI Light" pitchFamily="34" charset="0"/>
                <a:ea typeface="+mn-ea"/>
                <a:cs typeface="+mn-cs"/>
              </a:rPr>
              <a:t> a common </a:t>
            </a:r>
            <a:r>
              <a:rPr lang="sv-SE" sz="900" b="0" i="0" kern="1200" dirty="0" err="1" smtClean="0">
                <a:solidFill>
                  <a:schemeClr val="tx1"/>
                </a:solidFill>
                <a:effectLst/>
                <a:latin typeface="Segoe UI Light" pitchFamily="34" charset="0"/>
                <a:ea typeface="+mn-ea"/>
                <a:cs typeface="+mn-cs"/>
              </a:rPr>
              <a:t>experience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across</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domains</a:t>
            </a:r>
            <a:r>
              <a:rPr lang="sv-SE" sz="900" b="0" i="0" kern="1200" dirty="0" smtClean="0">
                <a:solidFill>
                  <a:schemeClr val="tx1"/>
                </a:solidFill>
                <a:effectLst/>
                <a:latin typeface="Segoe UI Light" pitchFamily="34" charset="0"/>
                <a:ea typeface="+mn-ea"/>
                <a:cs typeface="+mn-cs"/>
              </a:rPr>
              <a:t> and </a:t>
            </a:r>
            <a:r>
              <a:rPr lang="sv-SE" sz="900" b="0" i="0" kern="1200" dirty="0" err="1" smtClean="0">
                <a:solidFill>
                  <a:schemeClr val="tx1"/>
                </a:solidFill>
                <a:effectLst/>
                <a:latin typeface="Segoe UI Light" pitchFamily="34" charset="0"/>
                <a:ea typeface="+mn-ea"/>
                <a:cs typeface="+mn-cs"/>
              </a:rPr>
              <a:t>projects</a:t>
            </a:r>
            <a:r>
              <a:rPr lang="sv-SE" sz="900" b="0" i="0" kern="1200" dirty="0" smtClean="0">
                <a:solidFill>
                  <a:schemeClr val="tx1"/>
                </a:solidFill>
                <a:effectLst/>
                <a:latin typeface="Segoe UI Light" pitchFamily="34" charset="0"/>
                <a:ea typeface="+mn-ea"/>
                <a:cs typeface="+mn-cs"/>
              </a:rPr>
              <a:t>, no </a:t>
            </a:r>
            <a:r>
              <a:rPr lang="sv-SE" sz="900" b="0" i="0" kern="1200" dirty="0" err="1" smtClean="0">
                <a:solidFill>
                  <a:schemeClr val="tx1"/>
                </a:solidFill>
                <a:effectLst/>
                <a:latin typeface="Segoe UI Light" pitchFamily="34" charset="0"/>
                <a:ea typeface="+mn-ea"/>
                <a:cs typeface="+mn-cs"/>
              </a:rPr>
              <a:t>matter</a:t>
            </a:r>
            <a:r>
              <a:rPr lang="sv-SE" sz="900" b="0" i="0" kern="1200" dirty="0" smtClean="0">
                <a:solidFill>
                  <a:schemeClr val="tx1"/>
                </a:solidFill>
                <a:effectLst/>
                <a:latin typeface="Segoe UI Light" pitchFamily="34" charset="0"/>
                <a:ea typeface="+mn-ea"/>
                <a:cs typeface="+mn-cs"/>
              </a:rPr>
              <a:t> the </a:t>
            </a:r>
            <a:r>
              <a:rPr lang="sv-SE" sz="900" b="0" i="0" kern="1200" dirty="0" err="1" smtClean="0">
                <a:solidFill>
                  <a:schemeClr val="tx1"/>
                </a:solidFill>
                <a:effectLst/>
                <a:latin typeface="Segoe UI Light" pitchFamily="34" charset="0"/>
                <a:ea typeface="+mn-ea"/>
                <a:cs typeface="+mn-cs"/>
              </a:rPr>
              <a:t>development</a:t>
            </a:r>
            <a:r>
              <a:rPr lang="sv-SE" sz="900" b="0" i="0" kern="1200" dirty="0" smtClean="0">
                <a:solidFill>
                  <a:schemeClr val="tx1"/>
                </a:solidFill>
                <a:effectLst/>
                <a:latin typeface="Segoe UI Light" pitchFamily="34" charset="0"/>
                <a:ea typeface="+mn-ea"/>
                <a:cs typeface="+mn-cs"/>
              </a:rPr>
              <a:t> team. *</a:t>
            </a:r>
            <a:r>
              <a:rPr lang="sv-SE" sz="900" b="0" i="0" kern="1200" dirty="0" err="1" smtClean="0">
                <a:solidFill>
                  <a:schemeClr val="tx1"/>
                </a:solidFill>
                <a:effectLst/>
                <a:latin typeface="Segoe UI Light" pitchFamily="34" charset="0"/>
                <a:ea typeface="+mn-ea"/>
                <a:cs typeface="+mn-cs"/>
              </a:rPr>
              <a:t>if</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PnP</a:t>
            </a:r>
            <a:r>
              <a:rPr lang="sv-SE" sz="900" b="0" i="0" kern="1200" dirty="0" smtClean="0">
                <a:solidFill>
                  <a:schemeClr val="tx1"/>
                </a:solidFill>
                <a:effectLst/>
                <a:latin typeface="Segoe UI Light" pitchFamily="34" charset="0"/>
                <a:ea typeface="+mn-ea"/>
                <a:cs typeface="+mn-cs"/>
              </a:rPr>
              <a:t> is </a:t>
            </a:r>
            <a:r>
              <a:rPr lang="sv-SE" sz="900" b="0" i="0" kern="1200" dirty="0" err="1" smtClean="0">
                <a:solidFill>
                  <a:schemeClr val="tx1"/>
                </a:solidFill>
                <a:effectLst/>
                <a:latin typeface="Segoe UI Light" pitchFamily="34" charset="0"/>
                <a:ea typeface="+mn-ea"/>
                <a:cs typeface="+mn-cs"/>
              </a:rPr>
              <a:t>recommended</a:t>
            </a:r>
            <a:r>
              <a:rPr lang="sv-SE" sz="900" b="0" i="0" kern="1200" dirty="0" smtClean="0">
                <a:solidFill>
                  <a:schemeClr val="tx1"/>
                </a:solidFill>
                <a:effectLst/>
                <a:latin typeface="Segoe UI Light" pitchFamily="34" charset="0"/>
                <a:ea typeface="+mn-ea"/>
                <a:cs typeface="+mn-cs"/>
              </a:rPr>
              <a:t> by the business</a:t>
            </a:r>
          </a:p>
          <a:p>
            <a:endParaRPr lang="sv-SE" dirty="0"/>
          </a:p>
        </p:txBody>
      </p:sp>
      <p:sp>
        <p:nvSpPr>
          <p:cNvPr id="4" name="Platshållare för datum 3"/>
          <p:cNvSpPr>
            <a:spLocks noGrp="1"/>
          </p:cNvSpPr>
          <p:nvPr>
            <p:ph type="dt" idx="10"/>
          </p:nvPr>
        </p:nvSpPr>
        <p:spPr/>
        <p:txBody>
          <a:bodyPr/>
          <a:lstStyle/>
          <a:p>
            <a:fld id="{075356B8-69A8-4870-8952-563BEA4BD0C0}" type="datetime1">
              <a:rPr lang="en-US" smtClean="0"/>
              <a:t>6/11/2015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35</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3369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2</a:t>
            </a:fld>
            <a:endParaRPr lang="en-US"/>
          </a:p>
        </p:txBody>
      </p:sp>
    </p:spTree>
    <p:extLst>
      <p:ext uri="{BB962C8B-B14F-4D97-AF65-F5344CB8AC3E}">
        <p14:creationId xmlns:p14="http://schemas.microsoft.com/office/powerpoint/2010/main" val="847574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datum 3"/>
          <p:cNvSpPr>
            <a:spLocks noGrp="1"/>
          </p:cNvSpPr>
          <p:nvPr>
            <p:ph type="dt" idx="10"/>
          </p:nvPr>
        </p:nvSpPr>
        <p:spPr/>
        <p:txBody>
          <a:bodyPr/>
          <a:lstStyle/>
          <a:p>
            <a:fld id="{243F3916-6E61-4DEC-BFDE-2DEB7B37121E}" type="datetime1">
              <a:rPr lang="en-US" smtClean="0"/>
              <a:t>6/11/2015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36</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92470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forks than the Azure .NET SDK</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6/11/2015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4192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http://www.git-scm.com/book/en/v2</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6/11/2015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44771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6/11/2015</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39</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143652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p>
          <a:p>
            <a:endParaRPr lang="en-US" dirty="0" smtClean="0"/>
          </a:p>
          <a:p>
            <a:r>
              <a:rPr lang="en-US" baseline="0" dirty="0" smtClean="0"/>
              <a:t>The key to enterprise productivity going forward</a:t>
            </a:r>
          </a:p>
          <a:p>
            <a:r>
              <a:rPr lang="en-US" baseline="0" dirty="0" smtClean="0"/>
              <a:t>Microsoft’s strategic advantage in the Enterprise</a:t>
            </a:r>
          </a:p>
          <a:p>
            <a:r>
              <a:rPr lang="en-US" baseline="0" dirty="0" smtClean="0"/>
              <a:t>Partners and Developers are key to its success</a:t>
            </a:r>
          </a:p>
          <a:p>
            <a:endParaRPr lang="en-US" baseline="0" dirty="0" smtClean="0"/>
          </a:p>
          <a:p>
            <a:endParaRPr lang="en-US" baseline="0"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880529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5</a:t>
            </a:fld>
            <a:endParaRPr lang="en-US"/>
          </a:p>
        </p:txBody>
      </p:sp>
    </p:spTree>
    <p:extLst>
      <p:ext uri="{BB962C8B-B14F-4D97-AF65-F5344CB8AC3E}">
        <p14:creationId xmlns:p14="http://schemas.microsoft.com/office/powerpoint/2010/main" val="3394474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8</a:t>
            </a:fld>
            <a:endParaRPr lang="en-US" dirty="0"/>
          </a:p>
        </p:txBody>
      </p:sp>
      <p:sp>
        <p:nvSpPr>
          <p:cNvPr id="5" name="Header Placeholder 4"/>
          <p:cNvSpPr>
            <a:spLocks noGrp="1"/>
          </p:cNvSpPr>
          <p:nvPr>
            <p:ph type="hdr" sz="quarter" idx="11"/>
          </p:nvPr>
        </p:nvSpPr>
        <p:spPr/>
        <p:txBody>
          <a:bodyPr/>
          <a:lstStyle/>
          <a:p>
            <a:r>
              <a:rPr lang="en-US" smtClean="0"/>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1724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9</a:t>
            </a:fld>
            <a:endParaRPr lang="en-US"/>
          </a:p>
        </p:txBody>
      </p:sp>
    </p:spTree>
    <p:extLst>
      <p:ext uri="{BB962C8B-B14F-4D97-AF65-F5344CB8AC3E}">
        <p14:creationId xmlns:p14="http://schemas.microsoft.com/office/powerpoint/2010/main" val="1327611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 launcher</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26802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6/11/2015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09573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4281181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6208841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8253588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29534831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4667863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67700573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1829347"/>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1829347"/>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803466"/>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3279673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07979520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38940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314" y="1388226"/>
            <a:ext cx="11522249"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9543887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096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3176259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638410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Title Only Whit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defRPr>
            </a:lvl1p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atin typeface="Segoe UI Light" panose="020B0502040204020203" pitchFamily="34" charset="0"/>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atin typeface="Segoe UI Light" panose="020B0502040204020203" pitchFamily="34" charset="0"/>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14657500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 id="2147484295" r:id="rId32"/>
    <p:sldLayoutId id="2147484297" r:id="rId33"/>
    <p:sldLayoutId id="2147484300" r:id="rId34"/>
    <p:sldLayoutId id="2147484302" r:id="rId35"/>
    <p:sldLayoutId id="2147484303" r:id="rId36"/>
    <p:sldLayoutId id="2147484304" r:id="rId37"/>
    <p:sldLayoutId id="2147484305" r:id="rId38"/>
    <p:sldLayoutId id="2147484307" r:id="rId39"/>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 id="2147484296" r:id="rId19"/>
    <p:sldLayoutId id="2147484299" r:id="rId20"/>
    <p:sldLayoutId id="2147484306" r:id="rId21"/>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2.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emf"/><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blogs.msdn.com/vesku" TargetMode="External"/><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png"/><Relationship Id="rId1" Type="http://schemas.openxmlformats.org/officeDocument/2006/relationships/slideLayout" Target="../slideLayouts/slideLayout22.xml"/><Relationship Id="rId6" Type="http://schemas.openxmlformats.org/officeDocument/2006/relationships/image" Target="../media/image32.emf"/><Relationship Id="rId5" Type="http://schemas.openxmlformats.org/officeDocument/2006/relationships/image" Target="../media/image58.png"/><Relationship Id="rId4" Type="http://schemas.openxmlformats.org/officeDocument/2006/relationships/image" Target="../media/image26.emf"/></Relationships>
</file>

<file path=ppt/slides/_rels/slide22.xml.rels><?xml version="1.0" encoding="UTF-8" standalone="yes"?>
<Relationships xmlns="http://schemas.openxmlformats.org/package/2006/relationships"><Relationship Id="rId3" Type="http://schemas.openxmlformats.org/officeDocument/2006/relationships/image" Target="../media/image59.WMF"/><Relationship Id="rId7"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62.png"/><Relationship Id="rId5" Type="http://schemas.openxmlformats.org/officeDocument/2006/relationships/image" Target="../media/image61.WMF"/><Relationship Id="rId4" Type="http://schemas.openxmlformats.org/officeDocument/2006/relationships/image" Target="../media/image60.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32.emf"/><Relationship Id="rId7" Type="http://schemas.openxmlformats.org/officeDocument/2006/relationships/image" Target="../media/image25.emf"/><Relationship Id="rId12" Type="http://schemas.openxmlformats.org/officeDocument/2006/relationships/image" Target="../media/image57.emf"/><Relationship Id="rId2" Type="http://schemas.openxmlformats.org/officeDocument/2006/relationships/image" Target="../media/image31.emf"/><Relationship Id="rId1" Type="http://schemas.openxmlformats.org/officeDocument/2006/relationships/slideLayout" Target="../slideLayouts/slideLayout22.xml"/><Relationship Id="rId6" Type="http://schemas.openxmlformats.org/officeDocument/2006/relationships/image" Target="../media/image65.emf"/><Relationship Id="rId11" Type="http://schemas.openxmlformats.org/officeDocument/2006/relationships/image" Target="../media/image67.emf"/><Relationship Id="rId5" Type="http://schemas.openxmlformats.org/officeDocument/2006/relationships/image" Target="../media/image64.emf"/><Relationship Id="rId10" Type="http://schemas.openxmlformats.org/officeDocument/2006/relationships/image" Target="../media/image27.emf"/><Relationship Id="rId4" Type="http://schemas.openxmlformats.org/officeDocument/2006/relationships/image" Target="../media/image33.emf"/><Relationship Id="rId9" Type="http://schemas.openxmlformats.org/officeDocument/2006/relationships/image" Target="../media/image26.emf"/></Relationships>
</file>

<file path=ppt/slides/_rels/slide25.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57.emf"/><Relationship Id="rId7" Type="http://schemas.openxmlformats.org/officeDocument/2006/relationships/image" Target="../media/image67.emf"/><Relationship Id="rId2" Type="http://schemas.openxmlformats.org/officeDocument/2006/relationships/image" Target="../media/image32.emf"/><Relationship Id="rId1" Type="http://schemas.openxmlformats.org/officeDocument/2006/relationships/slideLayout" Target="../slideLayouts/slideLayout22.xml"/><Relationship Id="rId6" Type="http://schemas.openxmlformats.org/officeDocument/2006/relationships/image" Target="../media/image68.png"/><Relationship Id="rId5" Type="http://schemas.openxmlformats.org/officeDocument/2006/relationships/image" Target="../media/image33.emf"/><Relationship Id="rId4" Type="http://schemas.openxmlformats.org/officeDocument/2006/relationships/image" Target="../media/image3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hyperlink" Target="http://apisandbox.msdn.microsoft.com/" TargetMode="External"/><Relationship Id="rId7"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71.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76.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75.png"/><Relationship Id="rId5" Type="http://schemas.openxmlformats.org/officeDocument/2006/relationships/image" Target="../media/image74.emf"/><Relationship Id="rId4" Type="http://schemas.openxmlformats.org/officeDocument/2006/relationships/hyperlink" Target="http://stackoverflow.com/questions/tagged/ms-offic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emf"/></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blogs.msdn.com/b/vesku/archive/2015/06/05/office-365-developer-patterns-and-practices-june-2016-release.aspx"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OfficeDev/PnP/wiki/contributing-to-Office-365-developer-patterns-and-practices"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37.xml"/><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emf"/><Relationship Id="rId3" Type="http://schemas.openxmlformats.org/officeDocument/2006/relationships/image" Target="../media/image23.JPG"/><Relationship Id="rId7" Type="http://schemas.openxmlformats.org/officeDocument/2006/relationships/image" Target="../media/image27.emf"/><Relationship Id="rId12" Type="http://schemas.openxmlformats.org/officeDocument/2006/relationships/image" Target="../media/image32.emf"/><Relationship Id="rId2" Type="http://schemas.openxmlformats.org/officeDocument/2006/relationships/image" Target="../media/image22.jpg"/><Relationship Id="rId1" Type="http://schemas.openxmlformats.org/officeDocument/2006/relationships/slideLayout" Target="../slideLayouts/slideLayout22.xml"/><Relationship Id="rId6" Type="http://schemas.openxmlformats.org/officeDocument/2006/relationships/image" Target="../media/image26.emf"/><Relationship Id="rId11" Type="http://schemas.openxmlformats.org/officeDocument/2006/relationships/image" Target="../media/image31.emf"/><Relationship Id="rId5" Type="http://schemas.openxmlformats.org/officeDocument/2006/relationships/image" Target="../media/image25.emf"/><Relationship Id="rId15" Type="http://schemas.openxmlformats.org/officeDocument/2006/relationships/image" Target="../media/image35.emf"/><Relationship Id="rId10" Type="http://schemas.openxmlformats.org/officeDocument/2006/relationships/image" Target="../media/image30.emf"/><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emf"/></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42.png"/><Relationship Id="rId4" Type="http://schemas.openxmlformats.org/officeDocument/2006/relationships/diagramLayout" Target="../diagrams/layout1.xml"/><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3600" dirty="0" smtClean="0"/>
              <a:t>Introduction to Add-Ins and Office 365 Developer Patterns and Practices</a:t>
            </a:r>
            <a:endParaRPr lang="en-US" sz="3600" dirty="0"/>
          </a:p>
        </p:txBody>
      </p:sp>
      <p:sp>
        <p:nvSpPr>
          <p:cNvPr id="2" name="Text Placeholder 1"/>
          <p:cNvSpPr>
            <a:spLocks noGrp="1"/>
          </p:cNvSpPr>
          <p:nvPr>
            <p:ph type="body" sz="quarter" idx="12"/>
          </p:nvPr>
        </p:nvSpPr>
        <p:spPr>
          <a:xfrm>
            <a:off x="493713" y="5307324"/>
            <a:ext cx="5658893" cy="498598"/>
          </a:xfrm>
        </p:spPr>
        <p:txBody>
          <a:bodyPr/>
          <a:lstStyle/>
          <a:p>
            <a:r>
              <a:rPr lang="fi-FI" dirty="0" smtClean="0"/>
              <a:t>Vesa Juvonen</a:t>
            </a:r>
          </a:p>
          <a:p>
            <a:r>
              <a:rPr lang="fi-FI" dirty="0" smtClean="0"/>
              <a:t>Senior Program Manager</a:t>
            </a:r>
          </a:p>
          <a:p>
            <a:r>
              <a:rPr lang="fi-FI" dirty="0" smtClean="0"/>
              <a:t>Office 365 Engineering, Microsoft</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35954" y="1522500"/>
            <a:ext cx="9312033" cy="1255642"/>
          </a:xfrm>
          <a:prstGeom prst="rect">
            <a:avLst/>
          </a:prstGeom>
        </p:spPr>
      </p:pic>
      <p:pic>
        <p:nvPicPr>
          <p:cNvPr id="3" name="Picture 2"/>
          <p:cNvPicPr>
            <a:picLocks noChangeAspect="1"/>
          </p:cNvPicPr>
          <p:nvPr/>
        </p:nvPicPr>
        <p:blipFill>
          <a:blip r:embed="rId4"/>
          <a:stretch>
            <a:fillRect/>
          </a:stretch>
        </p:blipFill>
        <p:spPr>
          <a:xfrm>
            <a:off x="1836414" y="2124541"/>
            <a:ext cx="8934039" cy="1486766"/>
          </a:xfrm>
          <a:prstGeom prst="rect">
            <a:avLst/>
          </a:prstGeom>
        </p:spPr>
      </p:pic>
      <p:pic>
        <p:nvPicPr>
          <p:cNvPr id="4" name="Picture 3"/>
          <p:cNvPicPr>
            <a:picLocks noChangeAspect="1"/>
          </p:cNvPicPr>
          <p:nvPr/>
        </p:nvPicPr>
        <p:blipFill>
          <a:blip r:embed="rId5"/>
          <a:stretch>
            <a:fillRect/>
          </a:stretch>
        </p:blipFill>
        <p:spPr>
          <a:xfrm>
            <a:off x="3043941" y="2728818"/>
            <a:ext cx="8330589" cy="2923899"/>
          </a:xfrm>
          <a:prstGeom prst="rect">
            <a:avLst/>
          </a:prstGeom>
        </p:spPr>
      </p:pic>
      <p:sp>
        <p:nvSpPr>
          <p:cNvPr id="9" name="Title 8"/>
          <p:cNvSpPr>
            <a:spLocks noGrp="1"/>
          </p:cNvSpPr>
          <p:nvPr>
            <p:ph type="title"/>
          </p:nvPr>
        </p:nvSpPr>
        <p:spPr/>
        <p:txBody>
          <a:bodyPr/>
          <a:lstStyle/>
          <a:p>
            <a:r>
              <a:rPr lang="en-US" sz="4799" dirty="0"/>
              <a:t>Constant evolution of </a:t>
            </a:r>
            <a:r>
              <a:rPr lang="en-US" sz="4799" dirty="0" smtClean="0"/>
              <a:t>user experience</a:t>
            </a:r>
            <a:endParaRPr lang="en-US" sz="4799" dirty="0"/>
          </a:p>
        </p:txBody>
      </p:sp>
    </p:spTree>
    <p:extLst>
      <p:ext uri="{BB962C8B-B14F-4D97-AF65-F5344CB8AC3E}">
        <p14:creationId xmlns:p14="http://schemas.microsoft.com/office/powerpoint/2010/main" val="3566497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365 is not just about SharePoint</a:t>
            </a:r>
            <a:endParaRPr lang="en-GB" dirty="0"/>
          </a:p>
        </p:txBody>
      </p:sp>
      <p:pic>
        <p:nvPicPr>
          <p:cNvPr id="3" name="Picture 2"/>
          <p:cNvPicPr>
            <a:picLocks noChangeAspect="1"/>
          </p:cNvPicPr>
          <p:nvPr/>
        </p:nvPicPr>
        <p:blipFill>
          <a:blip r:embed="rId2"/>
          <a:stretch>
            <a:fillRect/>
          </a:stretch>
        </p:blipFill>
        <p:spPr>
          <a:xfrm>
            <a:off x="974323" y="1308279"/>
            <a:ext cx="7195492" cy="3721678"/>
          </a:xfrm>
          <a:prstGeom prst="rect">
            <a:avLst/>
          </a:prstGeom>
        </p:spPr>
      </p:pic>
      <p:pic>
        <p:nvPicPr>
          <p:cNvPr id="6" name="Picture 5"/>
          <p:cNvPicPr>
            <a:picLocks noChangeAspect="1"/>
          </p:cNvPicPr>
          <p:nvPr/>
        </p:nvPicPr>
        <p:blipFill>
          <a:blip r:embed="rId3"/>
          <a:stretch>
            <a:fillRect/>
          </a:stretch>
        </p:blipFill>
        <p:spPr>
          <a:xfrm>
            <a:off x="2447277" y="1739299"/>
            <a:ext cx="7216027" cy="3732298"/>
          </a:xfrm>
          <a:prstGeom prst="rect">
            <a:avLst/>
          </a:prstGeom>
        </p:spPr>
      </p:pic>
      <p:pic>
        <p:nvPicPr>
          <p:cNvPr id="4" name="Picture 3"/>
          <p:cNvPicPr>
            <a:picLocks noChangeAspect="1"/>
          </p:cNvPicPr>
          <p:nvPr/>
        </p:nvPicPr>
        <p:blipFill>
          <a:blip r:embed="rId4"/>
          <a:stretch>
            <a:fillRect/>
          </a:stretch>
        </p:blipFill>
        <p:spPr>
          <a:xfrm>
            <a:off x="4018947" y="2170319"/>
            <a:ext cx="7216027" cy="3732298"/>
          </a:xfrm>
          <a:prstGeom prst="rect">
            <a:avLst/>
          </a:prstGeom>
        </p:spPr>
      </p:pic>
    </p:spTree>
    <p:extLst>
      <p:ext uri="{BB962C8B-B14F-4D97-AF65-F5344CB8AC3E}">
        <p14:creationId xmlns:p14="http://schemas.microsoft.com/office/powerpoint/2010/main" val="1236441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5784"/>
            <a:ext cx="5800305" cy="2568355"/>
          </a:xfrm>
          <a:prstGeom prst="rect">
            <a:avLst/>
          </a:prstGeom>
        </p:spPr>
      </p:pic>
      <p:sp>
        <p:nvSpPr>
          <p:cNvPr id="10" name="Rectangle 9" hidden="1"/>
          <p:cNvSpPr/>
          <p:nvPr/>
        </p:nvSpPr>
        <p:spPr bwMode="auto">
          <a:xfrm>
            <a:off x="1529764" y="1860183"/>
            <a:ext cx="4626412" cy="41371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62" tIns="107412" rIns="134262" bIns="107412" numCol="1" spcCol="0" rtlCol="0" fromWordArt="0" anchor="t" anchorCtr="0" forceAA="0" compatLnSpc="1">
            <a:prstTxWarp prst="textNoShape">
              <a:avLst/>
            </a:prstTxWarp>
            <a:noAutofit/>
          </a:bodyPr>
          <a:lstStyle/>
          <a:p>
            <a:pPr algn="ctr" defTabSz="684605">
              <a:lnSpc>
                <a:spcPct val="90000"/>
              </a:lnSpc>
            </a:pPr>
            <a:endParaRPr lang="en-US" sz="1761"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801356" y="4205315"/>
            <a:ext cx="4998949" cy="2373731"/>
          </a:xfrm>
          <a:prstGeom prst="rect">
            <a:avLst/>
          </a:prstGeom>
          <a:noFill/>
        </p:spPr>
        <p:txBody>
          <a:bodyPr wrap="square" lIns="134262" tIns="107412" rIns="134262" bIns="107412" rtlCol="0">
            <a:spAutoFit/>
          </a:bodyPr>
          <a:lstStyle/>
          <a:p>
            <a:pPr defTabSz="684670">
              <a:lnSpc>
                <a:spcPct val="90000"/>
              </a:lnSpc>
              <a:spcAft>
                <a:spcPts val="441"/>
              </a:spcAft>
            </a:pPr>
            <a:r>
              <a:rPr lang="en-US" sz="3528" u="sng" dirty="0">
                <a:solidFill>
                  <a:schemeClr val="tx1">
                    <a:lumMod val="50000"/>
                    <a:lumOff val="50000"/>
                  </a:schemeClr>
                </a:solidFill>
                <a:latin typeface="Segoe UI Light"/>
              </a:rPr>
              <a:t>aka.ms/</a:t>
            </a:r>
            <a:r>
              <a:rPr lang="en-US" sz="3528" u="sng" dirty="0" err="1">
                <a:solidFill>
                  <a:schemeClr val="tx1">
                    <a:lumMod val="50000"/>
                    <a:lumOff val="50000"/>
                  </a:schemeClr>
                </a:solidFill>
                <a:latin typeface="Segoe UI Light"/>
              </a:rPr>
              <a:t>OfficeDevPnP</a:t>
            </a:r>
            <a:endParaRPr lang="en-US" sz="3528" u="sng" dirty="0">
              <a:solidFill>
                <a:schemeClr val="tx1">
                  <a:lumMod val="50000"/>
                  <a:lumOff val="50000"/>
                </a:schemeClr>
              </a:solidFill>
              <a:latin typeface="Segoe UI Light"/>
            </a:endParaRPr>
          </a:p>
          <a:p>
            <a:pPr defTabSz="684670">
              <a:lnSpc>
                <a:spcPct val="90000"/>
              </a:lnSpc>
              <a:spcAft>
                <a:spcPts val="441"/>
              </a:spcAft>
            </a:pPr>
            <a:endParaRPr lang="en-US" sz="2352"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OfficeDevPnPYammer</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OfficeDevPnPMSDN</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OfficeDevPnPVideos</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OfficeDevPnPTraining</a:t>
            </a:r>
            <a:endParaRPr lang="en-US" sz="2744" u="sng" dirty="0">
              <a:solidFill>
                <a:schemeClr val="tx1">
                  <a:lumMod val="50000"/>
                  <a:lumOff val="50000"/>
                </a:schemeClr>
              </a:solidFill>
              <a:latin typeface="Segoe UI Light"/>
            </a:endParaRPr>
          </a:p>
        </p:txBody>
      </p:sp>
      <p:sp>
        <p:nvSpPr>
          <p:cNvPr id="7" name="TextBox 6"/>
          <p:cNvSpPr txBox="1"/>
          <p:nvPr/>
        </p:nvSpPr>
        <p:spPr>
          <a:xfrm>
            <a:off x="656140" y="2667307"/>
            <a:ext cx="5977920" cy="1015214"/>
          </a:xfrm>
          <a:prstGeom prst="rect">
            <a:avLst/>
          </a:prstGeom>
          <a:noFill/>
        </p:spPr>
        <p:txBody>
          <a:bodyPr wrap="none" rtlCol="0">
            <a:spAutoFit/>
          </a:bodyPr>
          <a:lstStyle/>
          <a:p>
            <a:pPr algn="ctr"/>
            <a:r>
              <a:rPr lang="en-US" sz="5997" dirty="0">
                <a:latin typeface="Segoe UI Light" panose="020B0502040204020203" pitchFamily="34" charset="0"/>
                <a:cs typeface="Segoe UI Light" panose="020B0502040204020203" pitchFamily="34" charset="0"/>
              </a:rPr>
              <a:t>“Sharing is caring”</a:t>
            </a:r>
            <a:endParaRPr lang="en-GB" sz="5997"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stretch>
            <a:fillRect/>
          </a:stretch>
        </p:blipFill>
        <p:spPr>
          <a:xfrm>
            <a:off x="7294172" y="1380"/>
            <a:ext cx="4897856" cy="11762836"/>
          </a:xfrm>
          <a:prstGeom prst="rect">
            <a:avLst/>
          </a:prstGeom>
        </p:spPr>
      </p:pic>
    </p:spTree>
    <p:extLst>
      <p:ext uri="{BB962C8B-B14F-4D97-AF65-F5344CB8AC3E}">
        <p14:creationId xmlns:p14="http://schemas.microsoft.com/office/powerpoint/2010/main" val="42094109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Quotes from community survey</a:t>
            </a:r>
            <a:endParaRPr lang="en-US" dirty="0"/>
          </a:p>
        </p:txBody>
      </p:sp>
      <p:sp>
        <p:nvSpPr>
          <p:cNvPr id="4" name="Text Placeholder 3"/>
          <p:cNvSpPr>
            <a:spLocks noGrp="1"/>
          </p:cNvSpPr>
          <p:nvPr>
            <p:ph type="body" sz="quarter" idx="10"/>
          </p:nvPr>
        </p:nvSpPr>
        <p:spPr/>
        <p:txBody>
          <a:bodyPr/>
          <a:lstStyle/>
          <a:p>
            <a:pPr lvl="0"/>
            <a:r>
              <a:rPr lang="en-US" sz="2800" dirty="0"/>
              <a:t>“</a:t>
            </a:r>
            <a:r>
              <a:rPr lang="en-US" sz="2800" i="1" dirty="0"/>
              <a:t>One of the greatest things done to </a:t>
            </a:r>
            <a:r>
              <a:rPr lang="en-US" sz="2800" i="1" dirty="0" err="1"/>
              <a:t>devs</a:t>
            </a:r>
            <a:r>
              <a:rPr lang="en-US" sz="2800" i="1" dirty="0"/>
              <a:t>.</a:t>
            </a:r>
            <a:r>
              <a:rPr lang="en-US" sz="2800" dirty="0"/>
              <a:t>”</a:t>
            </a:r>
          </a:p>
          <a:p>
            <a:pPr lvl="0"/>
            <a:r>
              <a:rPr lang="en-US" sz="2800" dirty="0"/>
              <a:t>“</a:t>
            </a:r>
            <a:r>
              <a:rPr lang="en-US" sz="2800" i="1" dirty="0"/>
              <a:t>The PnP stuff is really useful and very much appreciated</a:t>
            </a:r>
            <a:r>
              <a:rPr lang="en-US" sz="2800" dirty="0"/>
              <a:t>”</a:t>
            </a:r>
          </a:p>
          <a:p>
            <a:pPr lvl="0"/>
            <a:r>
              <a:rPr lang="en-US" sz="2800" dirty="0"/>
              <a:t>“</a:t>
            </a:r>
            <a:r>
              <a:rPr lang="en-US" sz="2800" i="1" dirty="0"/>
              <a:t>I think the PnP is an awesome program</a:t>
            </a:r>
            <a:r>
              <a:rPr lang="en-US" sz="2800" dirty="0"/>
              <a:t>”</a:t>
            </a:r>
          </a:p>
          <a:p>
            <a:pPr lvl="0"/>
            <a:r>
              <a:rPr lang="en-US" sz="2800" dirty="0"/>
              <a:t>“</a:t>
            </a:r>
            <a:r>
              <a:rPr lang="en-US" sz="2800" i="1" dirty="0"/>
              <a:t>Amazing effort by the team from both MS and community members!</a:t>
            </a:r>
            <a:r>
              <a:rPr lang="en-US" sz="2800" dirty="0"/>
              <a:t>”</a:t>
            </a:r>
          </a:p>
          <a:p>
            <a:pPr lvl="0"/>
            <a:r>
              <a:rPr lang="en-US" sz="2800" dirty="0"/>
              <a:t>“</a:t>
            </a:r>
            <a:r>
              <a:rPr lang="en-US" sz="2800" i="1" dirty="0"/>
              <a:t>A good model that other Microsoft projects should implement too</a:t>
            </a:r>
            <a:r>
              <a:rPr lang="en-US" sz="2800" dirty="0"/>
              <a:t>”</a:t>
            </a:r>
          </a:p>
          <a:p>
            <a:pPr lvl="0"/>
            <a:r>
              <a:rPr lang="en-US" sz="2800" dirty="0"/>
              <a:t>“</a:t>
            </a:r>
            <a:r>
              <a:rPr lang="en-US" sz="2800" i="1" dirty="0"/>
              <a:t>Office PnP is by far the most collaborative and open forum I have ever seen in my 15 years working with Microsoft.</a:t>
            </a:r>
            <a:r>
              <a:rPr lang="en-US" sz="2800" dirty="0"/>
              <a:t>”</a:t>
            </a:r>
          </a:p>
          <a:p>
            <a:pPr lvl="0"/>
            <a:r>
              <a:rPr lang="en-US" sz="2800" dirty="0"/>
              <a:t>“</a:t>
            </a:r>
            <a:r>
              <a:rPr lang="en-US" sz="2800" i="1" dirty="0"/>
              <a:t>This is the most valuable resource for developers Microsoft has ever produced.</a:t>
            </a:r>
            <a:r>
              <a:rPr lang="en-US" sz="2800" dirty="0"/>
              <a:t>”</a:t>
            </a:r>
          </a:p>
          <a:p>
            <a:endParaRPr lang="en-US" sz="2800" dirty="0"/>
          </a:p>
        </p:txBody>
      </p:sp>
    </p:spTree>
    <p:extLst>
      <p:ext uri="{BB962C8B-B14F-4D97-AF65-F5344CB8AC3E}">
        <p14:creationId xmlns:p14="http://schemas.microsoft.com/office/powerpoint/2010/main" val="39531640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69099" y="3723621"/>
            <a:ext cx="11439686" cy="242374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algn="ctr" defTabSz="913642" fontAlgn="base">
              <a:lnSpc>
                <a:spcPct val="90000"/>
              </a:lnSpc>
              <a:spcBef>
                <a:spcPct val="0"/>
              </a:spcBef>
              <a:spcAft>
                <a:spcPct val="0"/>
              </a:spcAft>
            </a:pPr>
            <a:endParaRPr lang="en-US" sz="2351" dirty="0">
              <a:solidFill>
                <a:schemeClr val="tx1"/>
              </a:solidFill>
              <a:ea typeface="Segoe UI" pitchFamily="34" charset="0"/>
              <a:cs typeface="Segoe UI" pitchFamily="34" charset="0"/>
            </a:endParaRPr>
          </a:p>
        </p:txBody>
      </p:sp>
      <p:sp>
        <p:nvSpPr>
          <p:cNvPr id="6" name="Rectangle 5"/>
          <p:cNvSpPr/>
          <p:nvPr/>
        </p:nvSpPr>
        <p:spPr bwMode="auto">
          <a:xfrm>
            <a:off x="269099" y="1635100"/>
            <a:ext cx="11439686" cy="199050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algn="ctr" defTabSz="913642" fontAlgn="base">
              <a:lnSpc>
                <a:spcPct val="90000"/>
              </a:lnSpc>
              <a:spcBef>
                <a:spcPct val="0"/>
              </a:spcBef>
              <a:spcAft>
                <a:spcPct val="0"/>
              </a:spcAft>
            </a:pPr>
            <a:endParaRPr lang="en-US" sz="2351" dirty="0">
              <a:solidFill>
                <a:schemeClr val="tx1"/>
              </a:solidFill>
              <a:ea typeface="Segoe UI" pitchFamily="34" charset="0"/>
              <a:cs typeface="Segoe UI" pitchFamily="34" charset="0"/>
            </a:endParaRPr>
          </a:p>
        </p:txBody>
      </p:sp>
      <p:sp>
        <p:nvSpPr>
          <p:cNvPr id="10" name="Rectangle 9" hidden="1"/>
          <p:cNvSpPr/>
          <p:nvPr/>
        </p:nvSpPr>
        <p:spPr bwMode="auto">
          <a:xfrm>
            <a:off x="6488" y="1336651"/>
            <a:ext cx="6170299" cy="55177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67" tIns="143256" rIns="179067" bIns="143256" numCol="1" spcCol="0" rtlCol="0" fromWordArt="0" anchor="t" anchorCtr="0" forceAA="0" compatLnSpc="1">
            <a:prstTxWarp prst="textNoShape">
              <a:avLst/>
            </a:prstTxWarp>
            <a:noAutofit/>
          </a:bodyPr>
          <a:lstStyle/>
          <a:p>
            <a:pPr algn="ctr" defTabSz="913012" fontAlgn="base">
              <a:lnSpc>
                <a:spcPct val="90000"/>
              </a:lnSpc>
              <a:spcBef>
                <a:spcPct val="0"/>
              </a:spcBef>
              <a:spcAft>
                <a:spcPct val="0"/>
              </a:spcAft>
            </a:pPr>
            <a:endParaRPr lang="en-US" sz="2349"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1553757" y="1769600"/>
            <a:ext cx="7140914" cy="1811306"/>
          </a:xfrm>
          <a:prstGeom prst="rect">
            <a:avLst/>
          </a:prstGeom>
          <a:noFill/>
        </p:spPr>
        <p:txBody>
          <a:bodyPr wrap="square">
            <a:spAutoFit/>
          </a:bodyPr>
          <a:lstStyle/>
          <a:p>
            <a:pPr>
              <a:lnSpc>
                <a:spcPct val="90000"/>
              </a:lnSpc>
              <a:spcBef>
                <a:spcPts val="588"/>
              </a:spcBef>
              <a:spcAft>
                <a:spcPts val="1763"/>
              </a:spcAft>
              <a:buClr>
                <a:schemeClr val="tx1"/>
              </a:buClr>
              <a:buSzPct val="100000"/>
            </a:pPr>
            <a:r>
              <a:rPr lang="en-US" sz="3135" b="1" dirty="0" smtClean="0"/>
              <a:t>Take advantage of the add-in model</a:t>
            </a:r>
            <a:endParaRPr lang="en-US" sz="3135" b="1" dirty="0"/>
          </a:p>
          <a:p>
            <a:pPr>
              <a:lnSpc>
                <a:spcPct val="90000"/>
              </a:lnSpc>
              <a:spcBef>
                <a:spcPts val="588"/>
              </a:spcBef>
              <a:spcAft>
                <a:spcPts val="2939"/>
              </a:spcAft>
              <a:buClr>
                <a:schemeClr val="tx1"/>
              </a:buClr>
              <a:buSzPct val="100000"/>
            </a:pPr>
            <a:r>
              <a:rPr lang="en-US" sz="2351" dirty="0">
                <a:latin typeface="+mj-lt"/>
              </a:rPr>
              <a:t>Providing App Model Patterns for common scenarios</a:t>
            </a:r>
            <a:br>
              <a:rPr lang="en-US" sz="2351" dirty="0">
                <a:latin typeface="+mj-lt"/>
              </a:rPr>
            </a:br>
            <a:r>
              <a:rPr lang="en-US" sz="2351" dirty="0">
                <a:latin typeface="+mj-lt"/>
              </a:rPr>
              <a:t>Open source and based on community contributions</a:t>
            </a:r>
            <a:br>
              <a:rPr lang="en-US" sz="2351" dirty="0">
                <a:latin typeface="+mj-lt"/>
              </a:rPr>
            </a:br>
            <a:r>
              <a:rPr lang="en-US" sz="2351" dirty="0">
                <a:latin typeface="+mj-lt"/>
              </a:rPr>
              <a:t>Constantly evolving set of material for reuse</a:t>
            </a:r>
          </a:p>
        </p:txBody>
      </p:sp>
      <p:sp>
        <p:nvSpPr>
          <p:cNvPr id="20" name="Rectangle 19"/>
          <p:cNvSpPr/>
          <p:nvPr/>
        </p:nvSpPr>
        <p:spPr>
          <a:xfrm>
            <a:off x="1553757" y="3909805"/>
            <a:ext cx="10047480" cy="2137016"/>
          </a:xfrm>
          <a:prstGeom prst="rect">
            <a:avLst/>
          </a:prstGeom>
          <a:noFill/>
        </p:spPr>
        <p:txBody>
          <a:bodyPr wrap="square">
            <a:spAutoFit/>
          </a:bodyPr>
          <a:lstStyle/>
          <a:p>
            <a:pPr>
              <a:lnSpc>
                <a:spcPct val="90000"/>
              </a:lnSpc>
              <a:spcBef>
                <a:spcPts val="588"/>
              </a:spcBef>
              <a:spcAft>
                <a:spcPts val="1763"/>
              </a:spcAft>
              <a:buClr>
                <a:schemeClr val="tx1"/>
              </a:buClr>
              <a:buSzPct val="100000"/>
            </a:pPr>
            <a:r>
              <a:rPr lang="en-US" sz="3135" b="1" dirty="0"/>
              <a:t>100+ Visual Studio projects</a:t>
            </a:r>
          </a:p>
          <a:p>
            <a:pPr>
              <a:lnSpc>
                <a:spcPct val="90000"/>
              </a:lnSpc>
              <a:spcBef>
                <a:spcPts val="588"/>
              </a:spcBef>
              <a:spcAft>
                <a:spcPts val="2939"/>
              </a:spcAft>
              <a:buClr>
                <a:schemeClr val="tx1"/>
              </a:buClr>
              <a:buSzPct val="100000"/>
            </a:pPr>
            <a:r>
              <a:rPr lang="en-US" sz="2351" dirty="0">
                <a:latin typeface="+mj-lt"/>
              </a:rPr>
              <a:t>Common scenarios</a:t>
            </a:r>
            <a:br>
              <a:rPr lang="en-US" sz="2351" dirty="0">
                <a:latin typeface="+mj-lt"/>
              </a:rPr>
            </a:br>
            <a:r>
              <a:rPr lang="en-US" sz="2351" dirty="0" smtClean="0">
                <a:latin typeface="+mj-lt"/>
              </a:rPr>
              <a:t>Branding guidance</a:t>
            </a:r>
            <a:r>
              <a:rPr lang="en-US" sz="2351" dirty="0">
                <a:latin typeface="+mj-lt"/>
              </a:rPr>
              <a:t/>
            </a:r>
            <a:br>
              <a:rPr lang="en-US" sz="2351" dirty="0">
                <a:latin typeface="+mj-lt"/>
              </a:rPr>
            </a:br>
            <a:r>
              <a:rPr lang="en-US" sz="2351" dirty="0">
                <a:latin typeface="+mj-lt"/>
              </a:rPr>
              <a:t>Site provisioning</a:t>
            </a:r>
            <a:br>
              <a:rPr lang="en-US" sz="2351" dirty="0">
                <a:latin typeface="+mj-lt"/>
              </a:rPr>
            </a:br>
            <a:r>
              <a:rPr lang="en-US" sz="2351" dirty="0">
                <a:latin typeface="+mj-lt"/>
              </a:rPr>
              <a:t>Remote </a:t>
            </a:r>
            <a:r>
              <a:rPr lang="en-US" sz="2351" dirty="0" smtClean="0">
                <a:latin typeface="+mj-lt"/>
              </a:rPr>
              <a:t>timer jobs</a:t>
            </a:r>
            <a:endParaRPr lang="en-US" sz="2351" dirty="0">
              <a:latin typeface="+mj-lt"/>
            </a:endParaRPr>
          </a:p>
        </p:txBody>
      </p:sp>
      <p:sp>
        <p:nvSpPr>
          <p:cNvPr id="5" name="Rectangle 4"/>
          <p:cNvSpPr/>
          <p:nvPr/>
        </p:nvSpPr>
        <p:spPr>
          <a:xfrm>
            <a:off x="5739107" y="4656261"/>
            <a:ext cx="5323009" cy="1069437"/>
          </a:xfrm>
          <a:prstGeom prst="rect">
            <a:avLst/>
          </a:prstGeom>
        </p:spPr>
        <p:txBody>
          <a:bodyPr wrap="square">
            <a:spAutoFit/>
          </a:bodyPr>
          <a:lstStyle/>
          <a:p>
            <a:pPr>
              <a:lnSpc>
                <a:spcPct val="90000"/>
              </a:lnSpc>
              <a:spcBef>
                <a:spcPts val="588"/>
              </a:spcBef>
              <a:spcAft>
                <a:spcPts val="2939"/>
              </a:spcAft>
              <a:buClr>
                <a:schemeClr val="tx1"/>
              </a:buClr>
              <a:buSzPct val="100000"/>
            </a:pPr>
            <a:r>
              <a:rPr lang="en-US" sz="2351" dirty="0">
                <a:latin typeface="+mj-lt"/>
              </a:rPr>
              <a:t>UX </a:t>
            </a:r>
            <a:r>
              <a:rPr lang="en-US" sz="2351" dirty="0" smtClean="0">
                <a:latin typeface="+mj-lt"/>
              </a:rPr>
              <a:t>components</a:t>
            </a:r>
            <a:r>
              <a:rPr lang="en-US" sz="2351" dirty="0">
                <a:latin typeface="+mj-lt"/>
              </a:rPr>
              <a:t/>
            </a:r>
            <a:br>
              <a:rPr lang="en-US" sz="2351" dirty="0">
                <a:latin typeface="+mj-lt"/>
              </a:rPr>
            </a:br>
            <a:r>
              <a:rPr lang="en-US" sz="2351" dirty="0">
                <a:latin typeface="+mj-lt"/>
              </a:rPr>
              <a:t>Taxonomy driven navigation</a:t>
            </a:r>
            <a:br>
              <a:rPr lang="en-US" sz="2351" dirty="0">
                <a:latin typeface="+mj-lt"/>
              </a:rPr>
            </a:br>
            <a:r>
              <a:rPr lang="en-US" sz="2351" dirty="0">
                <a:latin typeface="+mj-lt"/>
              </a:rPr>
              <a:t>And much more…</a:t>
            </a:r>
            <a:endParaRPr lang="en-US" sz="2351" u="sng" dirty="0">
              <a:latin typeface="+mj-lt"/>
            </a:endParaRPr>
          </a:p>
        </p:txBody>
      </p:sp>
      <p:grpSp>
        <p:nvGrpSpPr>
          <p:cNvPr id="32" name="Group 701"/>
          <p:cNvGrpSpPr>
            <a:grpSpLocks noChangeAspect="1"/>
          </p:cNvGrpSpPr>
          <p:nvPr/>
        </p:nvGrpSpPr>
        <p:grpSpPr bwMode="auto">
          <a:xfrm>
            <a:off x="392170" y="3909805"/>
            <a:ext cx="918403" cy="831817"/>
            <a:chOff x="10488" y="-2313"/>
            <a:chExt cx="944" cy="855"/>
          </a:xfrm>
          <a:solidFill>
            <a:schemeClr val="tx1">
              <a:lumMod val="50000"/>
              <a:lumOff val="50000"/>
            </a:schemeClr>
          </a:solidFill>
        </p:grpSpPr>
        <p:sp>
          <p:nvSpPr>
            <p:cNvPr id="33" name="Freeform 702"/>
            <p:cNvSpPr>
              <a:spLocks/>
            </p:cNvSpPr>
            <p:nvPr/>
          </p:nvSpPr>
          <p:spPr bwMode="auto">
            <a:xfrm>
              <a:off x="10488" y="-2313"/>
              <a:ext cx="779" cy="586"/>
            </a:xfrm>
            <a:custGeom>
              <a:avLst/>
              <a:gdLst>
                <a:gd name="T0" fmla="*/ 35 w 330"/>
                <a:gd name="T1" fmla="*/ 73 h 248"/>
                <a:gd name="T2" fmla="*/ 35 w 330"/>
                <a:gd name="T3" fmla="*/ 248 h 248"/>
                <a:gd name="T4" fmla="*/ 9 w 330"/>
                <a:gd name="T5" fmla="*/ 248 h 248"/>
                <a:gd name="T6" fmla="*/ 0 w 330"/>
                <a:gd name="T7" fmla="*/ 239 h 248"/>
                <a:gd name="T8" fmla="*/ 0 w 330"/>
                <a:gd name="T9" fmla="*/ 13 h 248"/>
                <a:gd name="T10" fmla="*/ 13 w 330"/>
                <a:gd name="T11" fmla="*/ 0 h 248"/>
                <a:gd name="T12" fmla="*/ 129 w 330"/>
                <a:gd name="T13" fmla="*/ 0 h 248"/>
                <a:gd name="T14" fmla="*/ 142 w 330"/>
                <a:gd name="T15" fmla="*/ 13 h 248"/>
                <a:gd name="T16" fmla="*/ 142 w 330"/>
                <a:gd name="T17" fmla="*/ 27 h 248"/>
                <a:gd name="T18" fmla="*/ 321 w 330"/>
                <a:gd name="T19" fmla="*/ 27 h 248"/>
                <a:gd name="T20" fmla="*/ 330 w 330"/>
                <a:gd name="T21" fmla="*/ 36 h 248"/>
                <a:gd name="T22" fmla="*/ 330 w 330"/>
                <a:gd name="T23" fmla="*/ 86 h 248"/>
                <a:gd name="T24" fmla="*/ 177 w 330"/>
                <a:gd name="T25" fmla="*/ 86 h 248"/>
                <a:gd name="T26" fmla="*/ 177 w 330"/>
                <a:gd name="T27" fmla="*/ 73 h 248"/>
                <a:gd name="T28" fmla="*/ 164 w 330"/>
                <a:gd name="T29" fmla="*/ 59 h 248"/>
                <a:gd name="T30" fmla="*/ 49 w 330"/>
                <a:gd name="T31" fmla="*/ 59 h 248"/>
                <a:gd name="T32" fmla="*/ 35 w 330"/>
                <a:gd name="T33" fmla="*/ 7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248">
                  <a:moveTo>
                    <a:pt x="35" y="73"/>
                  </a:moveTo>
                  <a:cubicBezTo>
                    <a:pt x="35" y="248"/>
                    <a:pt x="35" y="248"/>
                    <a:pt x="35" y="248"/>
                  </a:cubicBezTo>
                  <a:cubicBezTo>
                    <a:pt x="9" y="248"/>
                    <a:pt x="9" y="248"/>
                    <a:pt x="9" y="248"/>
                  </a:cubicBezTo>
                  <a:cubicBezTo>
                    <a:pt x="4" y="248"/>
                    <a:pt x="0" y="244"/>
                    <a:pt x="0" y="239"/>
                  </a:cubicBezTo>
                  <a:cubicBezTo>
                    <a:pt x="0" y="13"/>
                    <a:pt x="0" y="13"/>
                    <a:pt x="0" y="13"/>
                  </a:cubicBezTo>
                  <a:cubicBezTo>
                    <a:pt x="0" y="6"/>
                    <a:pt x="6" y="0"/>
                    <a:pt x="13" y="0"/>
                  </a:cubicBezTo>
                  <a:cubicBezTo>
                    <a:pt x="129" y="0"/>
                    <a:pt x="129" y="0"/>
                    <a:pt x="129" y="0"/>
                  </a:cubicBezTo>
                  <a:cubicBezTo>
                    <a:pt x="137" y="0"/>
                    <a:pt x="142" y="6"/>
                    <a:pt x="142" y="13"/>
                  </a:cubicBezTo>
                  <a:cubicBezTo>
                    <a:pt x="142" y="27"/>
                    <a:pt x="142" y="27"/>
                    <a:pt x="142" y="27"/>
                  </a:cubicBezTo>
                  <a:cubicBezTo>
                    <a:pt x="321" y="27"/>
                    <a:pt x="321" y="27"/>
                    <a:pt x="321" y="27"/>
                  </a:cubicBezTo>
                  <a:cubicBezTo>
                    <a:pt x="326" y="27"/>
                    <a:pt x="330" y="31"/>
                    <a:pt x="330" y="36"/>
                  </a:cubicBezTo>
                  <a:cubicBezTo>
                    <a:pt x="330" y="86"/>
                    <a:pt x="330" y="86"/>
                    <a:pt x="330" y="86"/>
                  </a:cubicBezTo>
                  <a:cubicBezTo>
                    <a:pt x="177" y="86"/>
                    <a:pt x="177" y="86"/>
                    <a:pt x="177" y="86"/>
                  </a:cubicBezTo>
                  <a:cubicBezTo>
                    <a:pt x="177" y="73"/>
                    <a:pt x="177" y="73"/>
                    <a:pt x="177" y="73"/>
                  </a:cubicBezTo>
                  <a:cubicBezTo>
                    <a:pt x="177" y="65"/>
                    <a:pt x="172" y="59"/>
                    <a:pt x="164" y="59"/>
                  </a:cubicBezTo>
                  <a:cubicBezTo>
                    <a:pt x="49" y="59"/>
                    <a:pt x="49" y="59"/>
                    <a:pt x="49" y="59"/>
                  </a:cubicBezTo>
                  <a:cubicBezTo>
                    <a:pt x="41" y="59"/>
                    <a:pt x="35" y="65"/>
                    <a:pt x="3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6" tIns="44798" rIns="89596" bIns="44798" numCol="1" anchor="t" anchorCtr="0" compatLnSpc="1">
              <a:prstTxWarp prst="textNoShape">
                <a:avLst/>
              </a:prstTxWarp>
            </a:bodyPr>
            <a:lstStyle/>
            <a:p>
              <a:pPr algn="just" defTabSz="895898"/>
              <a:endParaRPr lang="en-US" sz="1666" dirty="0"/>
            </a:p>
          </p:txBody>
        </p:sp>
        <p:sp>
          <p:nvSpPr>
            <p:cNvPr id="34" name="Freeform 703"/>
            <p:cNvSpPr>
              <a:spLocks/>
            </p:cNvSpPr>
            <p:nvPr/>
          </p:nvSpPr>
          <p:spPr bwMode="auto">
            <a:xfrm>
              <a:off x="10653" y="-2044"/>
              <a:ext cx="779" cy="586"/>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6" tIns="44798" rIns="89596" bIns="44798" numCol="1" anchor="t" anchorCtr="0" compatLnSpc="1">
              <a:prstTxWarp prst="textNoShape">
                <a:avLst/>
              </a:prstTxWarp>
            </a:bodyPr>
            <a:lstStyle/>
            <a:p>
              <a:pPr algn="just" defTabSz="895898"/>
              <a:endParaRPr lang="en-US" sz="1666" dirty="0"/>
            </a:p>
          </p:txBody>
        </p:sp>
      </p:grpSp>
      <p:grpSp>
        <p:nvGrpSpPr>
          <p:cNvPr id="36" name="Group 35"/>
          <p:cNvGrpSpPr/>
          <p:nvPr/>
        </p:nvGrpSpPr>
        <p:grpSpPr bwMode="black">
          <a:xfrm>
            <a:off x="384923" y="1944201"/>
            <a:ext cx="961014" cy="781827"/>
            <a:chOff x="5184775" y="225425"/>
            <a:chExt cx="1500188" cy="1220788"/>
          </a:xfrm>
          <a:solidFill>
            <a:schemeClr val="bg1">
              <a:lumMod val="50000"/>
            </a:schemeClr>
          </a:solidFill>
        </p:grpSpPr>
        <p:sp>
          <p:nvSpPr>
            <p:cNvPr id="3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dirty="0"/>
            </a:p>
          </p:txBody>
        </p:sp>
        <p:sp>
          <p:nvSpPr>
            <p:cNvPr id="38" name="Oval 87"/>
            <p:cNvSpPr>
              <a:spLocks noChangeArrowheads="1"/>
            </p:cNvSpPr>
            <p:nvPr/>
          </p:nvSpPr>
          <p:spPr bwMode="black">
            <a:xfrm>
              <a:off x="5649158" y="794500"/>
              <a:ext cx="203200" cy="203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dirty="0"/>
            </a:p>
          </p:txBody>
        </p:sp>
        <p:sp>
          <p:nvSpPr>
            <p:cNvPr id="3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dirty="0"/>
            </a:p>
          </p:txBody>
        </p:sp>
        <p:sp>
          <p:nvSpPr>
            <p:cNvPr id="40" name="Oval 87"/>
            <p:cNvSpPr>
              <a:spLocks noChangeArrowheads="1"/>
            </p:cNvSpPr>
            <p:nvPr/>
          </p:nvSpPr>
          <p:spPr bwMode="black">
            <a:xfrm>
              <a:off x="6374687" y="487981"/>
              <a:ext cx="69870" cy="698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dirty="0"/>
            </a:p>
          </p:txBody>
        </p:sp>
      </p:grpSp>
      <p:sp>
        <p:nvSpPr>
          <p:cNvPr id="21" name="Rectangle 20"/>
          <p:cNvSpPr/>
          <p:nvPr/>
        </p:nvSpPr>
        <p:spPr>
          <a:xfrm>
            <a:off x="1587" y="6502424"/>
            <a:ext cx="8075097" cy="338466"/>
          </a:xfrm>
          <a:prstGeom prst="rect">
            <a:avLst/>
          </a:prstGeom>
        </p:spPr>
        <p:txBody>
          <a:bodyPr wrap="square">
            <a:spAutoFit/>
          </a:bodyPr>
          <a:lstStyle/>
          <a:p>
            <a:r>
              <a:rPr lang="en-US" sz="1600" dirty="0"/>
              <a:t>Patterns and Practices Yammer Group - </a:t>
            </a:r>
            <a:r>
              <a:rPr lang="en-US" sz="1600" u="sng" dirty="0"/>
              <a:t>http://aka.ms/officedevpnpYammer</a:t>
            </a:r>
            <a:r>
              <a:rPr lang="en-US" sz="1600" dirty="0"/>
              <a:t> </a:t>
            </a:r>
            <a:endParaRPr lang="en-US" sz="1400" dirty="0"/>
          </a:p>
        </p:txBody>
      </p:sp>
      <p:sp>
        <p:nvSpPr>
          <p:cNvPr id="24" name="Rectangle 23"/>
          <p:cNvSpPr/>
          <p:nvPr/>
        </p:nvSpPr>
        <p:spPr>
          <a:xfrm>
            <a:off x="4898240" y="505398"/>
            <a:ext cx="5003593" cy="646035"/>
          </a:xfrm>
          <a:prstGeom prst="rect">
            <a:avLst/>
          </a:prstGeom>
        </p:spPr>
        <p:txBody>
          <a:bodyPr wrap="none">
            <a:spAutoFit/>
          </a:bodyPr>
          <a:lstStyle/>
          <a:p>
            <a:pPr algn="r">
              <a:lnSpc>
                <a:spcPct val="90000"/>
              </a:lnSpc>
              <a:spcBef>
                <a:spcPts val="588"/>
              </a:spcBef>
              <a:spcAft>
                <a:spcPts val="2939"/>
              </a:spcAft>
              <a:buClr>
                <a:schemeClr val="tx1"/>
              </a:buClr>
              <a:buSzPct val="100000"/>
            </a:pPr>
            <a:r>
              <a:rPr lang="en-US" sz="3999" u="sng" dirty="0"/>
              <a:t>aka.ms/</a:t>
            </a:r>
            <a:r>
              <a:rPr lang="en-US" sz="3999" u="sng" dirty="0" err="1"/>
              <a:t>OfficeDevPnP</a:t>
            </a:r>
            <a:endParaRPr lang="en-US" sz="3999" u="sng" dirty="0"/>
          </a:p>
        </p:txBody>
      </p:sp>
      <p:pic>
        <p:nvPicPr>
          <p:cNvPr id="2" name="Picture 1"/>
          <p:cNvPicPr>
            <a:picLocks noChangeAspect="1"/>
          </p:cNvPicPr>
          <p:nvPr/>
        </p:nvPicPr>
        <p:blipFill>
          <a:blip r:embed="rId3"/>
          <a:stretch>
            <a:fillRect/>
          </a:stretch>
        </p:blipFill>
        <p:spPr>
          <a:xfrm>
            <a:off x="0" y="0"/>
            <a:ext cx="6229745" cy="1656961"/>
          </a:xfrm>
          <a:prstGeom prst="rect">
            <a:avLst/>
          </a:prstGeom>
        </p:spPr>
      </p:pic>
    </p:spTree>
    <p:extLst>
      <p:ext uri="{BB962C8B-B14F-4D97-AF65-F5344CB8AC3E}">
        <p14:creationId xmlns:p14="http://schemas.microsoft.com/office/powerpoint/2010/main" val="19101701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5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70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300"/>
                                        <p:tgtEl>
                                          <p:spTgt spid="36"/>
                                        </p:tgtEl>
                                      </p:cBhvr>
                                    </p:animEffect>
                                  </p:childTnLst>
                                </p:cTn>
                              </p:par>
                              <p:par>
                                <p:cTn id="16" presetID="63" presetClass="path" presetSubtype="0" decel="100000" fill="hold" nodeType="withEffect">
                                  <p:stCondLst>
                                    <p:cond delay="700"/>
                                  </p:stCondLst>
                                  <p:childTnLst>
                                    <p:animMotion origin="layout" path="M -3.75E-6 -1.85185E-6 L 0.01511 -1.85185E-6 " pathEditMode="relative" rAng="0" ptsTypes="AA">
                                      <p:cBhvr>
                                        <p:cTn id="17" dur="500" spd="-100000" fill="hold"/>
                                        <p:tgtEl>
                                          <p:spTgt spid="36"/>
                                        </p:tgtEl>
                                        <p:attrNameLst>
                                          <p:attrName>ppt_x</p:attrName>
                                          <p:attrName>ppt_y</p:attrName>
                                        </p:attrNameLst>
                                      </p:cBhvr>
                                      <p:rCtr x="755" y="0"/>
                                    </p:animMotion>
                                  </p:childTnLst>
                                </p:cTn>
                              </p:par>
                              <p:par>
                                <p:cTn id="18" presetID="10" presetClass="entr" presetSubtype="0" fill="hold" grpId="0" nodeType="withEffect">
                                  <p:stCondLst>
                                    <p:cond delay="8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300"/>
                                        <p:tgtEl>
                                          <p:spTgt spid="19"/>
                                        </p:tgtEl>
                                      </p:cBhvr>
                                    </p:animEffect>
                                  </p:childTnLst>
                                </p:cTn>
                              </p:par>
                              <p:par>
                                <p:cTn id="21" presetID="63" presetClass="path" presetSubtype="0" decel="100000" fill="hold" grpId="1" nodeType="withEffect">
                                  <p:stCondLst>
                                    <p:cond delay="800"/>
                                  </p:stCondLst>
                                  <p:childTnLst>
                                    <p:animMotion origin="layout" path="M 4.79167E-6 1.11111E-6 L 0.0151 1.11111E-6 " pathEditMode="relative" rAng="0" ptsTypes="AA">
                                      <p:cBhvr>
                                        <p:cTn id="22" dur="500" spd="-100000" fill="hold"/>
                                        <p:tgtEl>
                                          <p:spTgt spid="19"/>
                                        </p:tgtEl>
                                        <p:attrNameLst>
                                          <p:attrName>ppt_x</p:attrName>
                                          <p:attrName>ppt_y</p:attrName>
                                        </p:attrNameLst>
                                      </p:cBhvr>
                                      <p:rCtr x="755" y="0"/>
                                    </p:animMotion>
                                  </p:childTnLst>
                                </p:cTn>
                              </p:par>
                              <p:par>
                                <p:cTn id="23" presetID="10" presetClass="entr" presetSubtype="0" fill="hold" nodeType="withEffect">
                                  <p:stCondLst>
                                    <p:cond delay="90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300"/>
                                        <p:tgtEl>
                                          <p:spTgt spid="32"/>
                                        </p:tgtEl>
                                      </p:cBhvr>
                                    </p:animEffect>
                                  </p:childTnLst>
                                </p:cTn>
                              </p:par>
                              <p:par>
                                <p:cTn id="26" presetID="63" presetClass="path" presetSubtype="0" decel="100000" fill="hold" nodeType="withEffect">
                                  <p:stCondLst>
                                    <p:cond delay="900"/>
                                  </p:stCondLst>
                                  <p:childTnLst>
                                    <p:animMotion origin="layout" path="M -1.875E-6 3.7037E-7 L 0.01511 3.7037E-7 " pathEditMode="relative" rAng="0" ptsTypes="AA">
                                      <p:cBhvr>
                                        <p:cTn id="27" dur="500" spd="-100000" fill="hold"/>
                                        <p:tgtEl>
                                          <p:spTgt spid="32"/>
                                        </p:tgtEl>
                                        <p:attrNameLst>
                                          <p:attrName>ppt_x</p:attrName>
                                          <p:attrName>ppt_y</p:attrName>
                                        </p:attrNameLst>
                                      </p:cBhvr>
                                      <p:rCtr x="755" y="0"/>
                                    </p:animMotion>
                                  </p:childTnLst>
                                </p:cTn>
                              </p:par>
                              <p:par>
                                <p:cTn id="28" presetID="10" presetClass="entr" presetSubtype="0" fill="hold" grpId="0" nodeType="withEffect">
                                  <p:stCondLst>
                                    <p:cond delay="10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300"/>
                                        <p:tgtEl>
                                          <p:spTgt spid="20"/>
                                        </p:tgtEl>
                                      </p:cBhvr>
                                    </p:animEffect>
                                  </p:childTnLst>
                                </p:cTn>
                              </p:par>
                              <p:par>
                                <p:cTn id="31" presetID="63" presetClass="path" presetSubtype="0" decel="100000" fill="hold" grpId="1" nodeType="withEffect">
                                  <p:stCondLst>
                                    <p:cond delay="1000"/>
                                  </p:stCondLst>
                                  <p:childTnLst>
                                    <p:animMotion origin="layout" path="M 1.66667E-6 3.33333E-6 L 0.0151 3.33333E-6 " pathEditMode="relative" rAng="0" ptsTypes="AA">
                                      <p:cBhvr>
                                        <p:cTn id="32" dur="500" spd="-100000" fill="hold"/>
                                        <p:tgtEl>
                                          <p:spTgt spid="20"/>
                                        </p:tgtEl>
                                        <p:attrNameLst>
                                          <p:attrName>ppt_x</p:attrName>
                                          <p:attrName>ppt_y</p:attrName>
                                        </p:attrNameLst>
                                      </p:cBhvr>
                                      <p:rCtr x="755" y="0"/>
                                    </p:animMotion>
                                  </p:childTnLst>
                                </p:cTn>
                              </p:par>
                              <p:par>
                                <p:cTn id="33" presetID="10" presetClass="entr" presetSubtype="0" fill="hold" grpId="0" nodeType="withEffect">
                                  <p:stCondLst>
                                    <p:cond delay="10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300"/>
                                        <p:tgtEl>
                                          <p:spTgt spid="5"/>
                                        </p:tgtEl>
                                      </p:cBhvr>
                                    </p:animEffect>
                                  </p:childTnLst>
                                </p:cTn>
                              </p:par>
                              <p:par>
                                <p:cTn id="36" presetID="63" presetClass="path" presetSubtype="0" decel="100000" fill="hold" grpId="1" nodeType="withEffect">
                                  <p:stCondLst>
                                    <p:cond delay="1000"/>
                                  </p:stCondLst>
                                  <p:childTnLst>
                                    <p:animMotion origin="layout" path="M 1.45833E-6 2.96296E-6 L 0.0151 2.96296E-6 " pathEditMode="relative" rAng="0" ptsTypes="AA">
                                      <p:cBhvr>
                                        <p:cTn id="37" dur="500" spd="-100000" fill="hold"/>
                                        <p:tgtEl>
                                          <p:spTgt spid="5"/>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 grpId="0" animBg="1"/>
      <p:bldP spid="19" grpId="0"/>
      <p:bldP spid="19" grpId="1"/>
      <p:bldP spid="20" grpId="0"/>
      <p:bldP spid="20" grpId="1"/>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O365 Dev Patterns and Practices model</a:t>
            </a:r>
            <a:endParaRPr lang="en-GB" dirty="0"/>
          </a:p>
        </p:txBody>
      </p:sp>
      <p:sp>
        <p:nvSpPr>
          <p:cNvPr id="5" name="Rectangle 4"/>
          <p:cNvSpPr/>
          <p:nvPr/>
        </p:nvSpPr>
        <p:spPr bwMode="auto">
          <a:xfrm>
            <a:off x="519234" y="1484351"/>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Community</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519234" y="4348552"/>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Engineering input</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7223671" y="2659125"/>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Training</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3671" y="3751176"/>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Guidance / MSDN</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223671" y="4843227"/>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Videos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p:cNvCxnSpPr/>
          <p:nvPr/>
        </p:nvCxnSpPr>
        <p:spPr>
          <a:xfrm>
            <a:off x="2696433" y="2212452"/>
            <a:ext cx="1200463" cy="1274164"/>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710174" y="3588515"/>
            <a:ext cx="1186722" cy="3300"/>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auto">
          <a:xfrm>
            <a:off x="7223671" y="1570736"/>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Engineering input for API changes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9479014" y="1570736"/>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Core </a:t>
            </a:r>
            <a:br>
              <a:rPr lang="en-US" sz="2000" dirty="0" smtClean="0">
                <a:gradFill>
                  <a:gsLst>
                    <a:gs pos="0">
                      <a:srgbClr val="FFFFFF"/>
                    </a:gs>
                    <a:gs pos="100000">
                      <a:srgbClr val="FFFFFF"/>
                    </a:gs>
                  </a:gsLst>
                  <a:lin ang="5400000" scaled="0"/>
                </a:gradFill>
                <a:ea typeface="Segoe UI" pitchFamily="34" charset="0"/>
                <a:cs typeface="Segoe UI" pitchFamily="34" charset="0"/>
              </a:rPr>
            </a:br>
            <a:r>
              <a:rPr lang="en-US" sz="2000" dirty="0" smtClean="0">
                <a:gradFill>
                  <a:gsLst>
                    <a:gs pos="0">
                      <a:srgbClr val="FFFFFF"/>
                    </a:gs>
                    <a:gs pos="100000">
                      <a:srgbClr val="FFFFFF"/>
                    </a:gs>
                  </a:gsLst>
                  <a:lin ang="5400000" scaled="0"/>
                </a:gradFill>
                <a:ea typeface="Segoe UI" pitchFamily="34" charset="0"/>
                <a:cs typeface="Segoe UI" pitchFamily="34" charset="0"/>
              </a:rPr>
              <a:t>component(s)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9479014" y="2659125"/>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Presentations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9479014" y="3751176"/>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Seminar materials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479014" y="4843227"/>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Other assets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p:cNvCxnSpPr/>
          <p:nvPr/>
        </p:nvCxnSpPr>
        <p:spPr>
          <a:xfrm flipV="1">
            <a:off x="6202791" y="2212452"/>
            <a:ext cx="973593" cy="1331627"/>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202791" y="3693714"/>
            <a:ext cx="973593" cy="1591990"/>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202791" y="3693714"/>
            <a:ext cx="973593" cy="410713"/>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202791" y="3101603"/>
            <a:ext cx="973593" cy="442476"/>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519112" y="2921502"/>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Internal programs</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Arrow Connector 24"/>
          <p:cNvCxnSpPr/>
          <p:nvPr/>
        </p:nvCxnSpPr>
        <p:spPr>
          <a:xfrm flipV="1">
            <a:off x="2642627" y="3693714"/>
            <a:ext cx="1254269" cy="1192531"/>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4047189" y="2906997"/>
            <a:ext cx="2070586" cy="1274164"/>
            <a:chOff x="4047189" y="2906997"/>
            <a:chExt cx="2070586" cy="1274164"/>
          </a:xfrm>
        </p:grpSpPr>
        <p:sp>
          <p:nvSpPr>
            <p:cNvPr id="4" name="Rectangle 3"/>
            <p:cNvSpPr/>
            <p:nvPr/>
          </p:nvSpPr>
          <p:spPr bwMode="auto">
            <a:xfrm>
              <a:off x="4079276" y="2906997"/>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2"/>
            <a:stretch>
              <a:fillRect/>
            </a:stretch>
          </p:blipFill>
          <p:spPr>
            <a:xfrm>
              <a:off x="4047189" y="3086140"/>
              <a:ext cx="2070586" cy="915878"/>
            </a:xfrm>
            <a:prstGeom prst="rect">
              <a:avLst/>
            </a:prstGeom>
          </p:spPr>
        </p:pic>
      </p:grpSp>
    </p:spTree>
    <p:extLst>
      <p:ext uri="{BB962C8B-B14F-4D97-AF65-F5344CB8AC3E}">
        <p14:creationId xmlns:p14="http://schemas.microsoft.com/office/powerpoint/2010/main" val="340525128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a:t>
            </a:r>
            <a:endParaRPr lang="en-US" dirty="0"/>
          </a:p>
        </p:txBody>
      </p:sp>
    </p:spTree>
    <p:extLst>
      <p:ext uri="{BB962C8B-B14F-4D97-AF65-F5344CB8AC3E}">
        <p14:creationId xmlns:p14="http://schemas.microsoft.com/office/powerpoint/2010/main" val="302135287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505740"/>
          </a:xfrm>
        </p:spPr>
        <p:txBody>
          <a:bodyPr/>
          <a:lstStyle/>
          <a:p>
            <a:r>
              <a:rPr lang="en-US" sz="3200" dirty="0" smtClean="0"/>
              <a:t>#1 – Use remote provision for site </a:t>
            </a:r>
            <a:r>
              <a:rPr lang="en-US" sz="3200" dirty="0" err="1" smtClean="0"/>
              <a:t>templating</a:t>
            </a:r>
            <a:r>
              <a:rPr lang="en-US" sz="3200" dirty="0" smtClean="0"/>
              <a:t> and to push configurations to sites</a:t>
            </a:r>
          </a:p>
          <a:p>
            <a:r>
              <a:rPr lang="en-US" sz="3200" dirty="0" smtClean="0"/>
              <a:t>#2 – Avoid custom master pages, if possible</a:t>
            </a:r>
          </a:p>
          <a:p>
            <a:r>
              <a:rPr lang="en-US" sz="3200" dirty="0" smtClean="0"/>
              <a:t>#3 – Avoid feature framework and sandbox solutions </a:t>
            </a:r>
          </a:p>
          <a:p>
            <a:r>
              <a:rPr lang="en-US" sz="3200" dirty="0" smtClean="0"/>
              <a:t>#4 – Use “remote timer job” pattern for scheduled and batch </a:t>
            </a:r>
            <a:r>
              <a:rPr lang="en-US" sz="3200" dirty="0" err="1" smtClean="0"/>
              <a:t>oprations</a:t>
            </a:r>
            <a:endParaRPr lang="en-US" sz="3200" dirty="0" smtClean="0"/>
          </a:p>
          <a:p>
            <a:r>
              <a:rPr lang="en-US" sz="3200" dirty="0" smtClean="0"/>
              <a:t>#5 – Take advantage of the add-in model in both on-premises and in Office 365</a:t>
            </a:r>
          </a:p>
        </p:txBody>
      </p:sp>
      <p:sp>
        <p:nvSpPr>
          <p:cNvPr id="3" name="Title 2"/>
          <p:cNvSpPr>
            <a:spLocks noGrp="1"/>
          </p:cNvSpPr>
          <p:nvPr>
            <p:ph type="title"/>
          </p:nvPr>
        </p:nvSpPr>
        <p:spPr/>
        <p:txBody>
          <a:bodyPr/>
          <a:lstStyle/>
          <a:p>
            <a:r>
              <a:rPr lang="en-US" dirty="0" smtClean="0"/>
              <a:t>Best practices for add-in model</a:t>
            </a:r>
            <a:endParaRPr lang="en-US" dirty="0"/>
          </a:p>
        </p:txBody>
      </p:sp>
    </p:spTree>
    <p:extLst>
      <p:ext uri="{BB962C8B-B14F-4D97-AF65-F5344CB8AC3E}">
        <p14:creationId xmlns:p14="http://schemas.microsoft.com/office/powerpoint/2010/main" val="388512892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#1 – Remote provisioning</a:t>
            </a:r>
            <a:endParaRPr lang="en-US" dirty="0"/>
          </a:p>
        </p:txBody>
      </p:sp>
      <p:sp>
        <p:nvSpPr>
          <p:cNvPr id="4" name="Text Placeholder 3"/>
          <p:cNvSpPr>
            <a:spLocks noGrp="1"/>
          </p:cNvSpPr>
          <p:nvPr>
            <p:ph type="body" sz="quarter" idx="10"/>
          </p:nvPr>
        </p:nvSpPr>
        <p:spPr>
          <a:xfrm>
            <a:off x="520700" y="1447800"/>
            <a:ext cx="5394960" cy="4259628"/>
          </a:xfrm>
        </p:spPr>
        <p:txBody>
          <a:bodyPr/>
          <a:lstStyle/>
          <a:p>
            <a:r>
              <a:rPr lang="en-US" dirty="0" smtClean="0"/>
              <a:t>Provision site collections and sub sites remotely to provide different templates</a:t>
            </a:r>
          </a:p>
          <a:p>
            <a:pPr lvl="1"/>
            <a:r>
              <a:rPr lang="en-US" dirty="0" smtClean="0"/>
              <a:t>Provider hosted, PowerShell, Console applications</a:t>
            </a:r>
          </a:p>
          <a:p>
            <a:r>
              <a:rPr lang="en-US" dirty="0" smtClean="0"/>
              <a:t>All artefacts and customizations are pushed to the sites using remote APIs</a:t>
            </a:r>
            <a:endParaRPr lang="en-US" dirty="0"/>
          </a:p>
        </p:txBody>
      </p:sp>
      <p:pic>
        <p:nvPicPr>
          <p:cNvPr id="6" name="Picture 5"/>
          <p:cNvPicPr>
            <a:picLocks noChangeAspect="1"/>
          </p:cNvPicPr>
          <p:nvPr/>
        </p:nvPicPr>
        <p:blipFill>
          <a:blip r:embed="rId2"/>
          <a:stretch>
            <a:fillRect/>
          </a:stretch>
        </p:blipFill>
        <p:spPr>
          <a:xfrm>
            <a:off x="6060415" y="2398452"/>
            <a:ext cx="5607710" cy="2358324"/>
          </a:xfrm>
          <a:prstGeom prst="rect">
            <a:avLst/>
          </a:prstGeom>
        </p:spPr>
      </p:pic>
    </p:spTree>
    <p:extLst>
      <p:ext uri="{BB962C8B-B14F-4D97-AF65-F5344CB8AC3E}">
        <p14:creationId xmlns:p14="http://schemas.microsoft.com/office/powerpoint/2010/main" val="282200026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 Provisioning time logic</a:t>
            </a:r>
            <a:endParaRPr lang="en-US" dirty="0"/>
          </a:p>
        </p:txBody>
      </p:sp>
      <p:cxnSp>
        <p:nvCxnSpPr>
          <p:cNvPr id="12" name="Straight Arrow Connector 11"/>
          <p:cNvCxnSpPr/>
          <p:nvPr/>
        </p:nvCxnSpPr>
        <p:spPr>
          <a:xfrm flipV="1">
            <a:off x="3454885" y="3891569"/>
            <a:ext cx="866568" cy="292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6" name="Group 15"/>
          <p:cNvGrpSpPr/>
          <p:nvPr/>
        </p:nvGrpSpPr>
        <p:grpSpPr>
          <a:xfrm>
            <a:off x="1531048" y="4520159"/>
            <a:ext cx="2385705" cy="1460041"/>
            <a:chOff x="9357014" y="3101449"/>
            <a:chExt cx="2367856" cy="1489705"/>
          </a:xfrm>
        </p:grpSpPr>
        <p:grpSp>
          <p:nvGrpSpPr>
            <p:cNvPr id="24" name="Group 23"/>
            <p:cNvGrpSpPr/>
            <p:nvPr/>
          </p:nvGrpSpPr>
          <p:grpSpPr>
            <a:xfrm>
              <a:off x="9357014" y="3101449"/>
              <a:ext cx="2367856" cy="638039"/>
              <a:chOff x="9658449" y="5307495"/>
              <a:chExt cx="2367856" cy="638039"/>
            </a:xfrm>
          </p:grpSpPr>
          <p:sp>
            <p:nvSpPr>
              <p:cNvPr id="26"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65000"/>
                  <a:lumOff val="35000"/>
                </a:schemeClr>
              </a:solidFill>
              <a:ln>
                <a:noFill/>
              </a:ln>
              <a:extLst/>
            </p:spPr>
            <p:txBody>
              <a:bodyPr vert="horz" wrap="square" lIns="67223" tIns="33612" rIns="67223" bIns="33612" numCol="1" anchor="t" anchorCtr="0" compatLnSpc="1">
                <a:prstTxWarp prst="textNoShape">
                  <a:avLst/>
                </a:prstTxWarp>
              </a:bodyPr>
              <a:lstStyle/>
              <a:p>
                <a:endParaRPr lang="en-US" sz="1764" dirty="0">
                  <a:solidFill>
                    <a:schemeClr val="tx1">
                      <a:lumMod val="75000"/>
                      <a:lumOff val="25000"/>
                    </a:schemeClr>
                  </a:solidFill>
                </a:endParaRPr>
              </a:p>
            </p:txBody>
          </p:sp>
          <p:sp>
            <p:nvSpPr>
              <p:cNvPr id="27" name="TextBox 26"/>
              <p:cNvSpPr txBox="1"/>
              <p:nvPr/>
            </p:nvSpPr>
            <p:spPr>
              <a:xfrm>
                <a:off x="10170490" y="5307495"/>
                <a:ext cx="1855815" cy="553998"/>
              </a:xfrm>
              <a:prstGeom prst="rect">
                <a:avLst/>
              </a:prstGeom>
              <a:noFill/>
              <a:ln>
                <a:noFill/>
              </a:ln>
            </p:spPr>
            <p:txBody>
              <a:bodyPr wrap="square" lIns="0" tIns="0" rIns="0" bIns="0" rtlCol="0">
                <a:spAutoFit/>
              </a:bodyPr>
              <a:lstStyle/>
              <a:p>
                <a:r>
                  <a:rPr lang="en-US" sz="1764" spc="-52" dirty="0">
                    <a:solidFill>
                      <a:schemeClr val="tx1">
                        <a:lumMod val="75000"/>
                        <a:lumOff val="25000"/>
                      </a:schemeClr>
                    </a:solidFill>
                    <a:latin typeface="Segoe UI Light" panose="020B0502040204020203" pitchFamily="34" charset="0"/>
                    <a:cs typeface="Segoe UI Light" panose="020B0502040204020203" pitchFamily="34" charset="0"/>
                  </a:rPr>
                  <a:t>Assets and configuration</a:t>
                </a:r>
              </a:p>
            </p:txBody>
          </p:sp>
        </p:grpSp>
        <p:sp>
          <p:nvSpPr>
            <p:cNvPr id="25" name="TextBox 24"/>
            <p:cNvSpPr txBox="1"/>
            <p:nvPr/>
          </p:nvSpPr>
          <p:spPr>
            <a:xfrm>
              <a:off x="9766056" y="3635444"/>
              <a:ext cx="1754341" cy="955710"/>
            </a:xfrm>
            <a:prstGeom prst="rect">
              <a:avLst/>
            </a:prstGeom>
            <a:noFill/>
          </p:spPr>
          <p:txBody>
            <a:bodyPr wrap="square" rtlCol="0">
              <a:spAutoFit/>
            </a:bodyPr>
            <a:lstStyle/>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Branding Images</a:t>
              </a:r>
            </a:p>
            <a:p>
              <a:pPr marL="280037" indent="-280037">
                <a:buFont typeface="Arial" panose="020B0604020202020204" pitchFamily="34" charset="0"/>
                <a:buChar char="•"/>
              </a:pPr>
              <a:r>
                <a:rPr lang="en-US" sz="1372" dirty="0" smtClean="0">
                  <a:solidFill>
                    <a:schemeClr val="tx1">
                      <a:lumMod val="75000"/>
                      <a:lumOff val="25000"/>
                    </a:schemeClr>
                  </a:solidFill>
                  <a:latin typeface="Segoe UI Light" panose="020B0502040204020203" pitchFamily="34" charset="0"/>
                  <a:cs typeface="Segoe UI Light" panose="020B0502040204020203" pitchFamily="34" charset="0"/>
                </a:rPr>
                <a:t>JavaScript files</a:t>
              </a:r>
              <a:endParaRPr lang="en-US" sz="1372" dirty="0">
                <a:solidFill>
                  <a:schemeClr val="tx1">
                    <a:lumMod val="75000"/>
                    <a:lumOff val="25000"/>
                  </a:schemeClr>
                </a:solidFill>
                <a:latin typeface="Segoe UI Light" panose="020B0502040204020203" pitchFamily="34" charset="0"/>
                <a:cs typeface="Segoe UI Light" panose="020B0502040204020203" pitchFamily="34" charset="0"/>
              </a:endParaRP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Page Layouts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Other settings</a:t>
              </a:r>
            </a:p>
          </p:txBody>
        </p:sp>
      </p:gr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3411" y="1324556"/>
            <a:ext cx="2402135" cy="1412455"/>
          </a:xfrm>
          <a:prstGeom prst="rect">
            <a:avLst/>
          </a:prstGeom>
        </p:spPr>
      </p:pic>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83411" y="3157200"/>
            <a:ext cx="2346964" cy="1387302"/>
          </a:xfrm>
          <a:prstGeom prst="rect">
            <a:avLst/>
          </a:prstGeom>
        </p:spPr>
      </p:pic>
      <p:pic>
        <p:nvPicPr>
          <p:cNvPr id="31" name="Picture 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83411" y="4734548"/>
            <a:ext cx="2402135" cy="1454053"/>
          </a:xfrm>
          <a:prstGeom prst="rect">
            <a:avLst/>
          </a:prstGeom>
        </p:spPr>
      </p:pic>
      <p:cxnSp>
        <p:nvCxnSpPr>
          <p:cNvPr id="32" name="Straight Arrow Connector 31"/>
          <p:cNvCxnSpPr/>
          <p:nvPr/>
        </p:nvCxnSpPr>
        <p:spPr>
          <a:xfrm>
            <a:off x="6575158" y="3891568"/>
            <a:ext cx="1383434" cy="0"/>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34" name="Picture 33"/>
          <p:cNvPicPr>
            <a:picLocks noChangeAspect="1"/>
          </p:cNvPicPr>
          <p:nvPr/>
        </p:nvPicPr>
        <p:blipFill>
          <a:blip r:embed="rId6"/>
          <a:stretch>
            <a:fillRect/>
          </a:stretch>
        </p:blipFill>
        <p:spPr>
          <a:xfrm>
            <a:off x="4392694" y="3308105"/>
            <a:ext cx="1991804" cy="1166926"/>
          </a:xfrm>
          <a:prstGeom prst="rect">
            <a:avLst/>
          </a:prstGeom>
          <a:ln>
            <a:solidFill>
              <a:schemeClr val="bg1">
                <a:lumMod val="65000"/>
              </a:schemeClr>
            </a:solidFill>
          </a:ln>
        </p:spPr>
      </p:pic>
      <p:sp>
        <p:nvSpPr>
          <p:cNvPr id="35" name="TextBox 34"/>
          <p:cNvSpPr txBox="1"/>
          <p:nvPr/>
        </p:nvSpPr>
        <p:spPr>
          <a:xfrm>
            <a:off x="9621065" y="2460084"/>
            <a:ext cx="1007706" cy="276799"/>
          </a:xfrm>
          <a:prstGeom prst="rect">
            <a:avLst/>
          </a:prstGeom>
          <a:noFill/>
        </p:spPr>
        <p:txBody>
          <a:bodyPr wrap="none" lIns="0" tIns="0" rIns="0" bIns="0" rtlCol="0">
            <a:spAutoFit/>
          </a:bodyPr>
          <a:lstStyle/>
          <a:p>
            <a:r>
              <a:rPr lang="en-US" sz="1799" spc="-70" dirty="0">
                <a:solidFill>
                  <a:schemeClr val="tx1">
                    <a:lumMod val="50000"/>
                    <a:lumOff val="50000"/>
                  </a:schemeClr>
                </a:solidFill>
              </a:rPr>
              <a:t>Project site</a:t>
            </a:r>
          </a:p>
        </p:txBody>
      </p:sp>
      <p:sp>
        <p:nvSpPr>
          <p:cNvPr id="36" name="TextBox 35"/>
          <p:cNvSpPr txBox="1"/>
          <p:nvPr/>
        </p:nvSpPr>
        <p:spPr>
          <a:xfrm>
            <a:off x="9229777" y="4247970"/>
            <a:ext cx="1358544" cy="276799"/>
          </a:xfrm>
          <a:prstGeom prst="rect">
            <a:avLst/>
          </a:prstGeom>
          <a:noFill/>
        </p:spPr>
        <p:txBody>
          <a:bodyPr wrap="none" lIns="0" tIns="0" rIns="0" bIns="0" rtlCol="0">
            <a:spAutoFit/>
          </a:bodyPr>
          <a:lstStyle/>
          <a:p>
            <a:r>
              <a:rPr lang="en-US" sz="1799" spc="-70" dirty="0">
                <a:solidFill>
                  <a:schemeClr val="tx1">
                    <a:lumMod val="50000"/>
                    <a:lumOff val="50000"/>
                  </a:schemeClr>
                </a:solidFill>
              </a:rPr>
              <a:t>Organizational</a:t>
            </a:r>
          </a:p>
        </p:txBody>
      </p:sp>
      <p:sp>
        <p:nvSpPr>
          <p:cNvPr id="37" name="TextBox 36"/>
          <p:cNvSpPr txBox="1"/>
          <p:nvPr/>
        </p:nvSpPr>
        <p:spPr>
          <a:xfrm>
            <a:off x="9590936" y="5911675"/>
            <a:ext cx="1067963" cy="276799"/>
          </a:xfrm>
          <a:prstGeom prst="rect">
            <a:avLst/>
          </a:prstGeom>
          <a:noFill/>
        </p:spPr>
        <p:txBody>
          <a:bodyPr wrap="none" lIns="0" tIns="0" rIns="0" bIns="0" rtlCol="0">
            <a:spAutoFit/>
          </a:bodyPr>
          <a:lstStyle/>
          <a:p>
            <a:r>
              <a:rPr lang="en-US" sz="1799" spc="-70" dirty="0">
                <a:gradFill>
                  <a:gsLst>
                    <a:gs pos="2917">
                      <a:schemeClr val="bg2"/>
                    </a:gs>
                    <a:gs pos="95000">
                      <a:schemeClr val="bg2"/>
                    </a:gs>
                  </a:gsLst>
                  <a:lin ang="5400000" scaled="0"/>
                </a:gradFill>
              </a:rPr>
              <a:t>Workgroup</a:t>
            </a:r>
          </a:p>
        </p:txBody>
      </p:sp>
      <p:cxnSp>
        <p:nvCxnSpPr>
          <p:cNvPr id="38" name="Straight Connector 37"/>
          <p:cNvCxnSpPr/>
          <p:nvPr/>
        </p:nvCxnSpPr>
        <p:spPr>
          <a:xfrm>
            <a:off x="3540370" y="1974623"/>
            <a:ext cx="1110666" cy="1186019"/>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39" name="TextBox 4"/>
          <p:cNvSpPr txBox="1"/>
          <p:nvPr/>
        </p:nvSpPr>
        <p:spPr>
          <a:xfrm>
            <a:off x="2588236" y="1394126"/>
            <a:ext cx="3183383" cy="1134535"/>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Initial provisioning based on the out of the box site. Usually either team site or publishing site.</a:t>
            </a:r>
          </a:p>
          <a:p>
            <a:pPr marL="0" lvl="1"/>
            <a:r>
              <a:rPr lang="en-US" sz="1400" dirty="0">
                <a:solidFill>
                  <a:schemeClr val="bg1"/>
                </a:solidFill>
              </a:rPr>
              <a:t>Assets are uploaded from the provisioning engine using CSOM/REST</a:t>
            </a:r>
          </a:p>
        </p:txBody>
      </p:sp>
      <p:cxnSp>
        <p:nvCxnSpPr>
          <p:cNvPr id="42" name="Straight Arrow Connector 41"/>
          <p:cNvCxnSpPr/>
          <p:nvPr/>
        </p:nvCxnSpPr>
        <p:spPr>
          <a:xfrm flipV="1">
            <a:off x="6576042" y="2359079"/>
            <a:ext cx="1498517" cy="1370128"/>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6576042" y="4166049"/>
            <a:ext cx="1382551" cy="986209"/>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8" name="Straight Connector 47"/>
          <p:cNvCxnSpPr/>
          <p:nvPr/>
        </p:nvCxnSpPr>
        <p:spPr>
          <a:xfrm flipV="1">
            <a:off x="6367191" y="4053932"/>
            <a:ext cx="816584" cy="1516318"/>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1" name="TextBox 4"/>
          <p:cNvSpPr txBox="1"/>
          <p:nvPr/>
        </p:nvSpPr>
        <p:spPr>
          <a:xfrm>
            <a:off x="4179927" y="4754338"/>
            <a:ext cx="3003846" cy="1780698"/>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Apply the needed changes (configurations etc.) on top of the out of the box site based on the user selection.</a:t>
            </a:r>
          </a:p>
          <a:p>
            <a:pPr marL="0" lvl="1"/>
            <a:r>
              <a:rPr lang="en-US" sz="1400" dirty="0">
                <a:solidFill>
                  <a:schemeClr val="bg1"/>
                </a:solidFill>
              </a:rPr>
              <a:t>This is the specialization part, but since we start from </a:t>
            </a:r>
            <a:r>
              <a:rPr lang="en-US" sz="1400" dirty="0" err="1">
                <a:solidFill>
                  <a:schemeClr val="bg1"/>
                </a:solidFill>
              </a:rPr>
              <a:t>oob</a:t>
            </a:r>
            <a:r>
              <a:rPr lang="en-US" sz="1400" dirty="0">
                <a:solidFill>
                  <a:schemeClr val="bg1"/>
                </a:solidFill>
              </a:rPr>
              <a:t> site, we always get the latest improvements to it as a base line.</a:t>
            </a:r>
          </a:p>
        </p:txBody>
      </p:sp>
      <p:grpSp>
        <p:nvGrpSpPr>
          <p:cNvPr id="55" name="Group 54"/>
          <p:cNvGrpSpPr/>
          <p:nvPr/>
        </p:nvGrpSpPr>
        <p:grpSpPr>
          <a:xfrm>
            <a:off x="5493538" y="2844238"/>
            <a:ext cx="514267" cy="514267"/>
            <a:chOff x="492" y="17985"/>
            <a:chExt cx="524853" cy="524853"/>
          </a:xfrm>
        </p:grpSpPr>
        <p:sp>
          <p:nvSpPr>
            <p:cNvPr id="56" name="Oval 5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grpSp>
        <p:nvGrpSpPr>
          <p:cNvPr id="58" name="Group 57"/>
          <p:cNvGrpSpPr/>
          <p:nvPr/>
        </p:nvGrpSpPr>
        <p:grpSpPr>
          <a:xfrm>
            <a:off x="10501768" y="1761062"/>
            <a:ext cx="514267" cy="514267"/>
            <a:chOff x="492" y="17985"/>
            <a:chExt cx="524853" cy="524853"/>
          </a:xfrm>
        </p:grpSpPr>
        <p:sp>
          <p:nvSpPr>
            <p:cNvPr id="59" name="Oval 5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61" name="Group 60"/>
          <p:cNvGrpSpPr/>
          <p:nvPr/>
        </p:nvGrpSpPr>
        <p:grpSpPr>
          <a:xfrm>
            <a:off x="10505802" y="3539422"/>
            <a:ext cx="514267" cy="514267"/>
            <a:chOff x="492" y="17985"/>
            <a:chExt cx="524853" cy="524853"/>
          </a:xfrm>
        </p:grpSpPr>
        <p:sp>
          <p:nvSpPr>
            <p:cNvPr id="62" name="Oval 6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64" name="Group 63"/>
          <p:cNvGrpSpPr/>
          <p:nvPr/>
        </p:nvGrpSpPr>
        <p:grpSpPr>
          <a:xfrm>
            <a:off x="10505802" y="5205756"/>
            <a:ext cx="514267" cy="514267"/>
            <a:chOff x="492" y="17985"/>
            <a:chExt cx="524853" cy="524853"/>
          </a:xfrm>
        </p:grpSpPr>
        <p:sp>
          <p:nvSpPr>
            <p:cNvPr id="65" name="Oval 6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45" name="Group 44"/>
          <p:cNvGrpSpPr>
            <a:grpSpLocks noChangeAspect="1"/>
          </p:cNvGrpSpPr>
          <p:nvPr/>
        </p:nvGrpSpPr>
        <p:grpSpPr>
          <a:xfrm>
            <a:off x="1616941" y="3140735"/>
            <a:ext cx="1767808" cy="1272771"/>
            <a:chOff x="7303388" y="5401003"/>
            <a:chExt cx="1551508" cy="1117041"/>
          </a:xfrm>
        </p:grpSpPr>
        <p:sp>
          <p:nvSpPr>
            <p:cNvPr id="46" name="Arc 45"/>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47" name="Group 46"/>
            <p:cNvGrpSpPr/>
            <p:nvPr/>
          </p:nvGrpSpPr>
          <p:grpSpPr>
            <a:xfrm>
              <a:off x="7524159" y="5401003"/>
              <a:ext cx="1330737" cy="1117041"/>
              <a:chOff x="5602373" y="5181081"/>
              <a:chExt cx="1330737" cy="1117041"/>
            </a:xfrm>
          </p:grpSpPr>
          <p:sp>
            <p:nvSpPr>
              <p:cNvPr id="49" name="Rectangle 48"/>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Remote timer job</a:t>
                </a:r>
              </a:p>
            </p:txBody>
          </p:sp>
          <p:pic>
            <p:nvPicPr>
              <p:cNvPr id="50" name="Picture 49"/>
              <p:cNvPicPr>
                <a:picLocks noChangeAspect="1"/>
              </p:cNvPicPr>
              <p:nvPr/>
            </p:nvPicPr>
            <p:blipFill>
              <a:blip r:embed="rId7"/>
              <a:stretch>
                <a:fillRect/>
              </a:stretch>
            </p:blipFill>
            <p:spPr>
              <a:xfrm>
                <a:off x="6173273" y="5504682"/>
                <a:ext cx="730013" cy="793440"/>
              </a:xfrm>
              <a:prstGeom prst="rect">
                <a:avLst/>
              </a:prstGeom>
            </p:spPr>
          </p:pic>
        </p:grpSp>
      </p:grpSp>
      <p:grpSp>
        <p:nvGrpSpPr>
          <p:cNvPr id="52" name="Group 51"/>
          <p:cNvGrpSpPr/>
          <p:nvPr/>
        </p:nvGrpSpPr>
        <p:grpSpPr>
          <a:xfrm>
            <a:off x="1455735" y="2771803"/>
            <a:ext cx="514267" cy="514267"/>
            <a:chOff x="492" y="17985"/>
            <a:chExt cx="524853" cy="524853"/>
          </a:xfrm>
        </p:grpSpPr>
        <p:sp>
          <p:nvSpPr>
            <p:cNvPr id="53" name="Oval 5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spTree>
    <p:extLst>
      <p:ext uri="{BB962C8B-B14F-4D97-AF65-F5344CB8AC3E}">
        <p14:creationId xmlns:p14="http://schemas.microsoft.com/office/powerpoint/2010/main" val="54838499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anim calcmode="lin" valueType="num">
                                      <p:cBhvr>
                                        <p:cTn id="23" dur="1000" fill="hold"/>
                                        <p:tgtEl>
                                          <p:spTgt spid="39"/>
                                        </p:tgtEl>
                                        <p:attrNameLst>
                                          <p:attrName>ppt_x</p:attrName>
                                        </p:attrNameLst>
                                      </p:cBhvr>
                                      <p:tavLst>
                                        <p:tav tm="0">
                                          <p:val>
                                            <p:strVal val="#ppt_x"/>
                                          </p:val>
                                        </p:tav>
                                        <p:tav tm="100000">
                                          <p:val>
                                            <p:strVal val="#ppt_x"/>
                                          </p:val>
                                        </p:tav>
                                      </p:tavLst>
                                    </p:anim>
                                    <p:anim calcmode="lin" valueType="num">
                                      <p:cBhvr>
                                        <p:cTn id="24" dur="10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000"/>
                                        <p:tgtEl>
                                          <p:spTgt spid="55"/>
                                        </p:tgtEl>
                                      </p:cBhvr>
                                    </p:animEffect>
                                    <p:anim calcmode="lin" valueType="num">
                                      <p:cBhvr>
                                        <p:cTn id="28" dur="1000" fill="hold"/>
                                        <p:tgtEl>
                                          <p:spTgt spid="55"/>
                                        </p:tgtEl>
                                        <p:attrNameLst>
                                          <p:attrName>ppt_x</p:attrName>
                                        </p:attrNameLst>
                                      </p:cBhvr>
                                      <p:tavLst>
                                        <p:tav tm="0">
                                          <p:val>
                                            <p:strVal val="#ppt_x"/>
                                          </p:val>
                                        </p:tav>
                                        <p:tav tm="100000">
                                          <p:val>
                                            <p:strVal val="#ppt_x"/>
                                          </p:val>
                                        </p:tav>
                                      </p:tavLst>
                                    </p:anim>
                                    <p:anim calcmode="lin" valueType="num">
                                      <p:cBhvr>
                                        <p:cTn id="2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1000"/>
                                        <p:tgtEl>
                                          <p:spTgt spid="42"/>
                                        </p:tgtEl>
                                      </p:cBhvr>
                                    </p:animEffect>
                                    <p:anim calcmode="lin" valueType="num">
                                      <p:cBhvr>
                                        <p:cTn id="35" dur="1000" fill="hold"/>
                                        <p:tgtEl>
                                          <p:spTgt spid="42"/>
                                        </p:tgtEl>
                                        <p:attrNameLst>
                                          <p:attrName>ppt_x</p:attrName>
                                        </p:attrNameLst>
                                      </p:cBhvr>
                                      <p:tavLst>
                                        <p:tav tm="0">
                                          <p:val>
                                            <p:strVal val="#ppt_x"/>
                                          </p:val>
                                        </p:tav>
                                        <p:tav tm="100000">
                                          <p:val>
                                            <p:strVal val="#ppt_x"/>
                                          </p:val>
                                        </p:tav>
                                      </p:tavLst>
                                    </p:anim>
                                    <p:anim calcmode="lin" valueType="num">
                                      <p:cBhvr>
                                        <p:cTn id="36" dur="1000" fill="hold"/>
                                        <p:tgtEl>
                                          <p:spTgt spid="4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1000"/>
                                        <p:tgtEl>
                                          <p:spTgt spid="44"/>
                                        </p:tgtEl>
                                      </p:cBhvr>
                                    </p:animEffect>
                                    <p:anim calcmode="lin" valueType="num">
                                      <p:cBhvr>
                                        <p:cTn id="45" dur="1000" fill="hold"/>
                                        <p:tgtEl>
                                          <p:spTgt spid="44"/>
                                        </p:tgtEl>
                                        <p:attrNameLst>
                                          <p:attrName>ppt_x</p:attrName>
                                        </p:attrNameLst>
                                      </p:cBhvr>
                                      <p:tavLst>
                                        <p:tav tm="0">
                                          <p:val>
                                            <p:strVal val="#ppt_x"/>
                                          </p:val>
                                        </p:tav>
                                        <p:tav tm="100000">
                                          <p:val>
                                            <p:strVal val="#ppt_x"/>
                                          </p:val>
                                        </p:tav>
                                      </p:tavLst>
                                    </p:anim>
                                    <p:anim calcmode="lin" valueType="num">
                                      <p:cBhvr>
                                        <p:cTn id="46" dur="1000" fill="hold"/>
                                        <p:tgtEl>
                                          <p:spTgt spid="4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1000"/>
                                        <p:tgtEl>
                                          <p:spTgt spid="48"/>
                                        </p:tgtEl>
                                      </p:cBhvr>
                                    </p:animEffect>
                                    <p:anim calcmode="lin" valueType="num">
                                      <p:cBhvr>
                                        <p:cTn id="50" dur="1000" fill="hold"/>
                                        <p:tgtEl>
                                          <p:spTgt spid="48"/>
                                        </p:tgtEl>
                                        <p:attrNameLst>
                                          <p:attrName>ppt_x</p:attrName>
                                        </p:attrNameLst>
                                      </p:cBhvr>
                                      <p:tavLst>
                                        <p:tav tm="0">
                                          <p:val>
                                            <p:strVal val="#ppt_x"/>
                                          </p:val>
                                        </p:tav>
                                        <p:tav tm="100000">
                                          <p:val>
                                            <p:strVal val="#ppt_x"/>
                                          </p:val>
                                        </p:tav>
                                      </p:tavLst>
                                    </p:anim>
                                    <p:anim calcmode="lin" valueType="num">
                                      <p:cBhvr>
                                        <p:cTn id="51" dur="1000" fill="hold"/>
                                        <p:tgtEl>
                                          <p:spTgt spid="4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1000"/>
                                        <p:tgtEl>
                                          <p:spTgt spid="41"/>
                                        </p:tgtEl>
                                      </p:cBhvr>
                                    </p:animEffect>
                                    <p:anim calcmode="lin" valueType="num">
                                      <p:cBhvr>
                                        <p:cTn id="55" dur="1000" fill="hold"/>
                                        <p:tgtEl>
                                          <p:spTgt spid="41"/>
                                        </p:tgtEl>
                                        <p:attrNameLst>
                                          <p:attrName>ppt_x</p:attrName>
                                        </p:attrNameLst>
                                      </p:cBhvr>
                                      <p:tavLst>
                                        <p:tav tm="0">
                                          <p:val>
                                            <p:strVal val="#ppt_x"/>
                                          </p:val>
                                        </p:tav>
                                        <p:tav tm="100000">
                                          <p:val>
                                            <p:strVal val="#ppt_x"/>
                                          </p:val>
                                        </p:tav>
                                      </p:tavLst>
                                    </p:anim>
                                    <p:anim calcmode="lin" valueType="num">
                                      <p:cBhvr>
                                        <p:cTn id="56" dur="1000" fill="hold"/>
                                        <p:tgtEl>
                                          <p:spTgt spid="41"/>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1000"/>
                                        <p:tgtEl>
                                          <p:spTgt spid="31"/>
                                        </p:tgtEl>
                                      </p:cBhvr>
                                    </p:animEffect>
                                    <p:anim calcmode="lin" valueType="num">
                                      <p:cBhvr>
                                        <p:cTn id="60" dur="1000" fill="hold"/>
                                        <p:tgtEl>
                                          <p:spTgt spid="31"/>
                                        </p:tgtEl>
                                        <p:attrNameLst>
                                          <p:attrName>ppt_x</p:attrName>
                                        </p:attrNameLst>
                                      </p:cBhvr>
                                      <p:tavLst>
                                        <p:tav tm="0">
                                          <p:val>
                                            <p:strVal val="#ppt_x"/>
                                          </p:val>
                                        </p:tav>
                                        <p:tav tm="100000">
                                          <p:val>
                                            <p:strVal val="#ppt_x"/>
                                          </p:val>
                                        </p:tav>
                                      </p:tavLst>
                                    </p:anim>
                                    <p:anim calcmode="lin" valueType="num">
                                      <p:cBhvr>
                                        <p:cTn id="61" dur="1000" fill="hold"/>
                                        <p:tgtEl>
                                          <p:spTgt spid="31"/>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1000"/>
                                        <p:tgtEl>
                                          <p:spTgt spid="30"/>
                                        </p:tgtEl>
                                      </p:cBhvr>
                                    </p:animEffect>
                                    <p:anim calcmode="lin" valueType="num">
                                      <p:cBhvr>
                                        <p:cTn id="65" dur="1000" fill="hold"/>
                                        <p:tgtEl>
                                          <p:spTgt spid="30"/>
                                        </p:tgtEl>
                                        <p:attrNameLst>
                                          <p:attrName>ppt_x</p:attrName>
                                        </p:attrNameLst>
                                      </p:cBhvr>
                                      <p:tavLst>
                                        <p:tav tm="0">
                                          <p:val>
                                            <p:strVal val="#ppt_x"/>
                                          </p:val>
                                        </p:tav>
                                        <p:tav tm="100000">
                                          <p:val>
                                            <p:strVal val="#ppt_x"/>
                                          </p:val>
                                        </p:tav>
                                      </p:tavLst>
                                    </p:anim>
                                    <p:anim calcmode="lin" valueType="num">
                                      <p:cBhvr>
                                        <p:cTn id="66" dur="1000" fill="hold"/>
                                        <p:tgtEl>
                                          <p:spTgt spid="3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1000"/>
                                        <p:tgtEl>
                                          <p:spTgt spid="35"/>
                                        </p:tgtEl>
                                      </p:cBhvr>
                                    </p:animEffect>
                                    <p:anim calcmode="lin" valueType="num">
                                      <p:cBhvr>
                                        <p:cTn id="70" dur="1000" fill="hold"/>
                                        <p:tgtEl>
                                          <p:spTgt spid="35"/>
                                        </p:tgtEl>
                                        <p:attrNameLst>
                                          <p:attrName>ppt_x</p:attrName>
                                        </p:attrNameLst>
                                      </p:cBhvr>
                                      <p:tavLst>
                                        <p:tav tm="0">
                                          <p:val>
                                            <p:strVal val="#ppt_x"/>
                                          </p:val>
                                        </p:tav>
                                        <p:tav tm="100000">
                                          <p:val>
                                            <p:strVal val="#ppt_x"/>
                                          </p:val>
                                        </p:tav>
                                      </p:tavLst>
                                    </p:anim>
                                    <p:anim calcmode="lin" valueType="num">
                                      <p:cBhvr>
                                        <p:cTn id="71" dur="1000" fill="hold"/>
                                        <p:tgtEl>
                                          <p:spTgt spid="35"/>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1000"/>
                                        <p:tgtEl>
                                          <p:spTgt spid="29"/>
                                        </p:tgtEl>
                                      </p:cBhvr>
                                    </p:animEffect>
                                    <p:anim calcmode="lin" valueType="num">
                                      <p:cBhvr>
                                        <p:cTn id="75" dur="1000" fill="hold"/>
                                        <p:tgtEl>
                                          <p:spTgt spid="29"/>
                                        </p:tgtEl>
                                        <p:attrNameLst>
                                          <p:attrName>ppt_x</p:attrName>
                                        </p:attrNameLst>
                                      </p:cBhvr>
                                      <p:tavLst>
                                        <p:tav tm="0">
                                          <p:val>
                                            <p:strVal val="#ppt_x"/>
                                          </p:val>
                                        </p:tav>
                                        <p:tav tm="100000">
                                          <p:val>
                                            <p:strVal val="#ppt_x"/>
                                          </p:val>
                                        </p:tav>
                                      </p:tavLst>
                                    </p:anim>
                                    <p:anim calcmode="lin" valueType="num">
                                      <p:cBhvr>
                                        <p:cTn id="76" dur="1000" fill="hold"/>
                                        <p:tgtEl>
                                          <p:spTgt spid="2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1000"/>
                                        <p:tgtEl>
                                          <p:spTgt spid="37"/>
                                        </p:tgtEl>
                                      </p:cBhvr>
                                    </p:animEffect>
                                    <p:anim calcmode="lin" valueType="num">
                                      <p:cBhvr>
                                        <p:cTn id="80" dur="1000" fill="hold"/>
                                        <p:tgtEl>
                                          <p:spTgt spid="37"/>
                                        </p:tgtEl>
                                        <p:attrNameLst>
                                          <p:attrName>ppt_x</p:attrName>
                                        </p:attrNameLst>
                                      </p:cBhvr>
                                      <p:tavLst>
                                        <p:tav tm="0">
                                          <p:val>
                                            <p:strVal val="#ppt_x"/>
                                          </p:val>
                                        </p:tav>
                                        <p:tav tm="100000">
                                          <p:val>
                                            <p:strVal val="#ppt_x"/>
                                          </p:val>
                                        </p:tav>
                                      </p:tavLst>
                                    </p:anim>
                                    <p:anim calcmode="lin" valueType="num">
                                      <p:cBhvr>
                                        <p:cTn id="81" dur="1000" fill="hold"/>
                                        <p:tgtEl>
                                          <p:spTgt spid="37"/>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64"/>
                                        </p:tgtEl>
                                        <p:attrNameLst>
                                          <p:attrName>style.visibility</p:attrName>
                                        </p:attrNameLst>
                                      </p:cBhvr>
                                      <p:to>
                                        <p:strVal val="visible"/>
                                      </p:to>
                                    </p:set>
                                    <p:animEffect transition="in" filter="fade">
                                      <p:cBhvr>
                                        <p:cTn id="84" dur="1000"/>
                                        <p:tgtEl>
                                          <p:spTgt spid="64"/>
                                        </p:tgtEl>
                                      </p:cBhvr>
                                    </p:animEffect>
                                    <p:anim calcmode="lin" valueType="num">
                                      <p:cBhvr>
                                        <p:cTn id="85" dur="1000" fill="hold"/>
                                        <p:tgtEl>
                                          <p:spTgt spid="64"/>
                                        </p:tgtEl>
                                        <p:attrNameLst>
                                          <p:attrName>ppt_x</p:attrName>
                                        </p:attrNameLst>
                                      </p:cBhvr>
                                      <p:tavLst>
                                        <p:tav tm="0">
                                          <p:val>
                                            <p:strVal val="#ppt_x"/>
                                          </p:val>
                                        </p:tav>
                                        <p:tav tm="100000">
                                          <p:val>
                                            <p:strVal val="#ppt_x"/>
                                          </p:val>
                                        </p:tav>
                                      </p:tavLst>
                                    </p:anim>
                                    <p:anim calcmode="lin" valueType="num">
                                      <p:cBhvr>
                                        <p:cTn id="86" dur="1000" fill="hold"/>
                                        <p:tgtEl>
                                          <p:spTgt spid="64"/>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1000"/>
                                        <p:tgtEl>
                                          <p:spTgt spid="61"/>
                                        </p:tgtEl>
                                      </p:cBhvr>
                                    </p:animEffect>
                                    <p:anim calcmode="lin" valueType="num">
                                      <p:cBhvr>
                                        <p:cTn id="90" dur="1000" fill="hold"/>
                                        <p:tgtEl>
                                          <p:spTgt spid="61"/>
                                        </p:tgtEl>
                                        <p:attrNameLst>
                                          <p:attrName>ppt_x</p:attrName>
                                        </p:attrNameLst>
                                      </p:cBhvr>
                                      <p:tavLst>
                                        <p:tav tm="0">
                                          <p:val>
                                            <p:strVal val="#ppt_x"/>
                                          </p:val>
                                        </p:tav>
                                        <p:tav tm="100000">
                                          <p:val>
                                            <p:strVal val="#ppt_x"/>
                                          </p:val>
                                        </p:tav>
                                      </p:tavLst>
                                    </p:anim>
                                    <p:anim calcmode="lin" valueType="num">
                                      <p:cBhvr>
                                        <p:cTn id="91" dur="1000" fill="hold"/>
                                        <p:tgtEl>
                                          <p:spTgt spid="6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1000"/>
                                        <p:tgtEl>
                                          <p:spTgt spid="36"/>
                                        </p:tgtEl>
                                      </p:cBhvr>
                                    </p:animEffect>
                                    <p:anim calcmode="lin" valueType="num">
                                      <p:cBhvr>
                                        <p:cTn id="95" dur="1000" fill="hold"/>
                                        <p:tgtEl>
                                          <p:spTgt spid="36"/>
                                        </p:tgtEl>
                                        <p:attrNameLst>
                                          <p:attrName>ppt_x</p:attrName>
                                        </p:attrNameLst>
                                      </p:cBhvr>
                                      <p:tavLst>
                                        <p:tav tm="0">
                                          <p:val>
                                            <p:strVal val="#ppt_x"/>
                                          </p:val>
                                        </p:tav>
                                        <p:tav tm="100000">
                                          <p:val>
                                            <p:strVal val="#ppt_x"/>
                                          </p:val>
                                        </p:tav>
                                      </p:tavLst>
                                    </p:anim>
                                    <p:anim calcmode="lin" valueType="num">
                                      <p:cBhvr>
                                        <p:cTn id="96" dur="1000" fill="hold"/>
                                        <p:tgtEl>
                                          <p:spTgt spid="36"/>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1000"/>
                                        <p:tgtEl>
                                          <p:spTgt spid="58"/>
                                        </p:tgtEl>
                                      </p:cBhvr>
                                    </p:animEffect>
                                    <p:anim calcmode="lin" valueType="num">
                                      <p:cBhvr>
                                        <p:cTn id="100" dur="1000" fill="hold"/>
                                        <p:tgtEl>
                                          <p:spTgt spid="58"/>
                                        </p:tgtEl>
                                        <p:attrNameLst>
                                          <p:attrName>ppt_x</p:attrName>
                                        </p:attrNameLst>
                                      </p:cBhvr>
                                      <p:tavLst>
                                        <p:tav tm="0">
                                          <p:val>
                                            <p:strVal val="#ppt_x"/>
                                          </p:val>
                                        </p:tav>
                                        <p:tav tm="100000">
                                          <p:val>
                                            <p:strVal val="#ppt_x"/>
                                          </p:val>
                                        </p:tav>
                                      </p:tavLst>
                                    </p:anim>
                                    <p:anim calcmode="lin" valueType="num">
                                      <p:cBhvr>
                                        <p:cTn id="101"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9" grpId="0"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1036" y="3316382"/>
            <a:ext cx="1700587" cy="1700587"/>
          </a:xfrm>
          <a:prstGeom prst="rect">
            <a:avLst/>
          </a:prstGeom>
          <a:noFill/>
          <a:ln>
            <a:solidFill>
              <a:schemeClr val="tx2"/>
            </a:solidFill>
          </a:ln>
          <a:effectLst>
            <a:outerShdw blurRad="50800" dist="38100" dir="2700000" algn="tl" rotWithShape="0">
              <a:prstClr val="black">
                <a:alpha val="40000"/>
              </a:prstClr>
            </a:outerShdw>
          </a:effectLst>
        </p:spPr>
      </p:pic>
      <p:sp>
        <p:nvSpPr>
          <p:cNvPr id="12" name="Text Placeholder 11"/>
          <p:cNvSpPr>
            <a:spLocks noGrp="1"/>
          </p:cNvSpPr>
          <p:nvPr>
            <p:ph type="body" sz="quarter" idx="10"/>
          </p:nvPr>
        </p:nvSpPr>
        <p:spPr>
          <a:xfrm>
            <a:off x="519112" y="1447798"/>
            <a:ext cx="5606349" cy="4883427"/>
          </a:xfrm>
        </p:spPr>
        <p:txBody>
          <a:bodyPr/>
          <a:lstStyle/>
          <a:p>
            <a:r>
              <a:rPr lang="en-US" sz="2400" dirty="0"/>
              <a:t>Pre-Microsoft</a:t>
            </a:r>
          </a:p>
          <a:p>
            <a:pPr lvl="1"/>
            <a:r>
              <a:rPr lang="en-US" sz="1800" dirty="0"/>
              <a:t>Entrepreneur, ICL, Fujitsu, </a:t>
            </a:r>
            <a:r>
              <a:rPr lang="en-US" sz="1800" dirty="0" err="1"/>
              <a:t>Basware</a:t>
            </a:r>
            <a:endParaRPr lang="en-US" sz="1800" dirty="0"/>
          </a:p>
          <a:p>
            <a:r>
              <a:rPr lang="en-US" sz="2400" dirty="0" smtClean="0"/>
              <a:t>Microsoft </a:t>
            </a:r>
            <a:r>
              <a:rPr lang="en-US" sz="2400" dirty="0"/>
              <a:t>(2006-)</a:t>
            </a:r>
          </a:p>
          <a:p>
            <a:pPr lvl="1"/>
            <a:r>
              <a:rPr lang="en-US" sz="1800" dirty="0" smtClean="0"/>
              <a:t>Senior Program Manager, Office 365 CXP CAT</a:t>
            </a:r>
          </a:p>
          <a:p>
            <a:pPr lvl="1"/>
            <a:r>
              <a:rPr lang="en-US" sz="1800" dirty="0" smtClean="0"/>
              <a:t>Principal Consultant for 8 years before moving to PG</a:t>
            </a:r>
            <a:endParaRPr lang="en-US" sz="1800" dirty="0"/>
          </a:p>
          <a:p>
            <a:pPr lvl="1"/>
            <a:r>
              <a:rPr lang="en-US" sz="1800" dirty="0" smtClean="0"/>
              <a:t>Office 365 Dev Patterns and Practices program lead</a:t>
            </a:r>
          </a:p>
          <a:p>
            <a:pPr lvl="1"/>
            <a:r>
              <a:rPr lang="en-US" sz="1800" dirty="0" smtClean="0"/>
              <a:t>JDP program technical lead</a:t>
            </a:r>
            <a:endParaRPr lang="en-US" sz="1800" dirty="0"/>
          </a:p>
          <a:p>
            <a:pPr lvl="1"/>
            <a:r>
              <a:rPr lang="en-US" sz="1800" dirty="0" smtClean="0"/>
              <a:t>SharePoint MCM/MCSM </a:t>
            </a:r>
            <a:r>
              <a:rPr lang="en-US" sz="1800" dirty="0"/>
              <a:t>Instructor &amp; Content Owner</a:t>
            </a:r>
          </a:p>
          <a:p>
            <a:pPr lvl="2"/>
            <a:r>
              <a:rPr lang="en-US" sz="1100" dirty="0"/>
              <a:t>Instruction cross 18 rotations from start to finish of the program</a:t>
            </a:r>
            <a:endParaRPr lang="en-US" dirty="0" smtClean="0"/>
          </a:p>
          <a:p>
            <a:r>
              <a:rPr lang="en-US" sz="2400" dirty="0"/>
              <a:t>Contact</a:t>
            </a:r>
          </a:p>
          <a:p>
            <a:pPr lvl="1"/>
            <a:r>
              <a:rPr lang="en-US" sz="1800" dirty="0"/>
              <a:t>Email – vesa.juvonen@microsoft.com</a:t>
            </a:r>
          </a:p>
          <a:p>
            <a:pPr lvl="1"/>
            <a:r>
              <a:rPr lang="en-US" sz="1800" dirty="0"/>
              <a:t>Blog – </a:t>
            </a:r>
            <a:r>
              <a:rPr lang="en-US" sz="1800" dirty="0">
                <a:hlinkClick r:id="rId4"/>
              </a:rPr>
              <a:t>http://blogs.msdn.com/vesku</a:t>
            </a:r>
            <a:endParaRPr lang="en-US" sz="1800" dirty="0"/>
          </a:p>
          <a:p>
            <a:pPr lvl="1"/>
            <a:r>
              <a:rPr lang="en-US" sz="1800" dirty="0"/>
              <a:t>Twitter - @</a:t>
            </a:r>
            <a:r>
              <a:rPr lang="en-US" sz="1800" dirty="0" err="1"/>
              <a:t>vesajuvonen</a:t>
            </a:r>
            <a:endParaRPr lang="en-US" sz="1800" dirty="0"/>
          </a:p>
        </p:txBody>
      </p:sp>
      <p:sp>
        <p:nvSpPr>
          <p:cNvPr id="18" name="Title 17"/>
          <p:cNvSpPr>
            <a:spLocks noGrp="1"/>
          </p:cNvSpPr>
          <p:nvPr>
            <p:ph type="title"/>
          </p:nvPr>
        </p:nvSpPr>
        <p:spPr/>
        <p:txBody>
          <a:bodyPr/>
          <a:lstStyle/>
          <a:p>
            <a:r>
              <a:rPr lang="fi-FI" dirty="0" smtClean="0"/>
              <a:t>Vesa Juvonen</a:t>
            </a:r>
            <a:endParaRPr lang="en-US" dirty="0"/>
          </a:p>
        </p:txBody>
      </p:sp>
      <p:sp>
        <p:nvSpPr>
          <p:cNvPr id="4" name="Content Placeholder 2"/>
          <p:cNvSpPr txBox="1">
            <a:spLocks/>
          </p:cNvSpPr>
          <p:nvPr/>
        </p:nvSpPr>
        <p:spPr>
          <a:xfrm>
            <a:off x="2858558" y="2087926"/>
            <a:ext cx="2897972" cy="2993221"/>
          </a:xfrm>
          <a:prstGeom prst="rect">
            <a:avLst/>
          </a:prstGeom>
        </p:spPr>
        <p:txBody>
          <a:bodyPr vert="horz" lIns="68571" tIns="34285" rIns="68571" bIns="34285" rtlCol="0" anchor="ctr"/>
          <a:lstStyle>
            <a:defPPr>
              <a:defRPr lang="en-US"/>
            </a:defPPr>
            <a:lvl1pPr marL="0" algn="l" defTabSz="914400" rtl="0" eaLnBrk="1" latinLnBrk="0" hangingPunct="1">
              <a:defRPr sz="1000" kern="1200">
                <a:solidFill>
                  <a:schemeClr val="tx2">
                    <a:lumMod val="40000"/>
                    <a:lumOff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sz="1350" dirty="0">
              <a:solidFill>
                <a:schemeClr val="tx2"/>
              </a:solidFill>
              <a:latin typeface="Segoe UI" pitchFamily="34" charset="0"/>
              <a:ea typeface="Segoe UI" pitchFamily="34" charset="0"/>
              <a:cs typeface="Segoe UI" pitchFamily="34" charset="0"/>
            </a:endParaRPr>
          </a:p>
        </p:txBody>
      </p:sp>
      <p:pic>
        <p:nvPicPr>
          <p:cNvPr id="19" name="Picture 6" title="Vesa Juvonen - Presenting"/>
          <p:cNvPicPr>
            <a:picLocks noChangeAspect="1" noChangeArrowheads="1"/>
          </p:cNvPicPr>
          <p:nvPr/>
        </p:nvPicPr>
        <p:blipFill rotWithShape="1">
          <a:blip r:embed="rId5">
            <a:extLst>
              <a:ext uri="{28A0092B-C50C-407E-A947-70E740481C1C}">
                <a14:useLocalDpi xmlns:a14="http://schemas.microsoft.com/office/drawing/2010/main" val="0"/>
              </a:ext>
            </a:extLst>
          </a:blip>
          <a:srcRect l="30495" t="20777" r="11780" b="23421"/>
          <a:stretch/>
        </p:blipFill>
        <p:spPr bwMode="auto">
          <a:xfrm>
            <a:off x="9849423" y="1468691"/>
            <a:ext cx="1699974" cy="1699974"/>
          </a:xfrm>
          <a:prstGeom prst="rect">
            <a:avLst/>
          </a:prstGeom>
          <a:noFill/>
          <a:ln>
            <a:solidFill>
              <a:schemeClr val="tx2"/>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0" name="Picture 19" title="Vesa Juvonen"/>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t="4714" b="22298"/>
          <a:stretch/>
        </p:blipFill>
        <p:spPr>
          <a:xfrm>
            <a:off x="6233262" y="1458944"/>
            <a:ext cx="1700587" cy="1699974"/>
          </a:xfrm>
          <a:prstGeom prst="rect">
            <a:avLst/>
          </a:prstGeom>
          <a:noFill/>
          <a:ln>
            <a:solidFill>
              <a:schemeClr val="tx2"/>
            </a:solidFill>
          </a:ln>
          <a:effectLst>
            <a:outerShdw blurRad="50800" dist="38100" dir="2700000" algn="tl" rotWithShape="0">
              <a:prstClr val="black">
                <a:alpha val="40000"/>
              </a:prstClr>
            </a:outerShdw>
          </a:effectLst>
        </p:spPr>
      </p:pic>
      <p:grpSp>
        <p:nvGrpSpPr>
          <p:cNvPr id="30" name="Group 29" title="24/7 Hands-On technical dude"/>
          <p:cNvGrpSpPr>
            <a:grpSpLocks noChangeAspect="1"/>
          </p:cNvGrpSpPr>
          <p:nvPr/>
        </p:nvGrpSpPr>
        <p:grpSpPr>
          <a:xfrm>
            <a:off x="6233874" y="3316382"/>
            <a:ext cx="1699974" cy="1699974"/>
            <a:chOff x="3946350" y="3779659"/>
            <a:chExt cx="1577211" cy="1577211"/>
          </a:xfrm>
        </p:grpSpPr>
        <p:sp>
          <p:nvSpPr>
            <p:cNvPr id="6" name="Rectangle 5"/>
            <p:cNvSpPr/>
            <p:nvPr/>
          </p:nvSpPr>
          <p:spPr bwMode="auto">
            <a:xfrm>
              <a:off x="3946350" y="3779659"/>
              <a:ext cx="1577211" cy="15772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49" tIns="25724" rIns="25724" bIns="51449" numCol="1" spcCol="0" rtlCol="0" fromWordArt="0" anchor="b" anchorCtr="0" forceAA="0" compatLnSpc="1">
              <a:prstTxWarp prst="textNoShape">
                <a:avLst/>
              </a:prstTxWarp>
              <a:noAutofit/>
            </a:bodyPr>
            <a:lstStyle/>
            <a:p>
              <a:pPr defTabSz="514319" fontAlgn="base">
                <a:spcBef>
                  <a:spcPct val="0"/>
                </a:spcBef>
                <a:spcAft>
                  <a:spcPct val="0"/>
                </a:spcAft>
              </a:pPr>
              <a:r>
                <a:rPr lang="en-US" sz="1568"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It’s </a:t>
              </a:r>
              <a:r>
                <a:rPr lang="en-US" sz="1568" spc="-2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Finglish</a:t>
              </a:r>
              <a:r>
                <a:rPr lang="en-US" sz="1568"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16687" y="4047984"/>
              <a:ext cx="849124" cy="817480"/>
            </a:xfrm>
            <a:prstGeom prst="rect">
              <a:avLst/>
            </a:prstGeom>
          </p:spPr>
        </p:pic>
      </p:grpSp>
      <p:grpSp>
        <p:nvGrpSpPr>
          <p:cNvPr id="24" name="Group 23"/>
          <p:cNvGrpSpPr>
            <a:grpSpLocks noChangeAspect="1"/>
          </p:cNvGrpSpPr>
          <p:nvPr/>
        </p:nvGrpSpPr>
        <p:grpSpPr>
          <a:xfrm>
            <a:off x="8041649" y="1458944"/>
            <a:ext cx="1699974" cy="1699974"/>
            <a:chOff x="7343583" y="3779658"/>
            <a:chExt cx="1577211" cy="1577211"/>
          </a:xfrm>
        </p:grpSpPr>
        <p:sp>
          <p:nvSpPr>
            <p:cNvPr id="9" name="Rectangle 8" title="Passion for delivery"/>
            <p:cNvSpPr/>
            <p:nvPr/>
          </p:nvSpPr>
          <p:spPr bwMode="auto">
            <a:xfrm>
              <a:off x="7343583" y="3779658"/>
              <a:ext cx="1577211" cy="15772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49" tIns="25724" rIns="25724" bIns="51449" numCol="1" spcCol="0" rtlCol="0" fromWordArt="0" anchor="b" anchorCtr="0" forceAA="0" compatLnSpc="1">
              <a:prstTxWarp prst="textNoShape">
                <a:avLst/>
              </a:prstTxWarp>
              <a:noAutofit/>
            </a:bodyPr>
            <a:lstStyle/>
            <a:p>
              <a:pPr defTabSz="514319" fontAlgn="base">
                <a:spcBef>
                  <a:spcPct val="0"/>
                </a:spcBef>
                <a:spcAft>
                  <a:spcPct val="0"/>
                </a:spcAft>
              </a:pPr>
              <a:r>
                <a:rPr lang="en-US" sz="1568"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Passion for the cloud</a:t>
              </a:r>
            </a:p>
          </p:txBody>
        </p:sp>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5600" y="4083602"/>
              <a:ext cx="773175" cy="781862"/>
            </a:xfrm>
            <a:prstGeom prst="rect">
              <a:avLst/>
            </a:prstGeom>
          </p:spPr>
        </p:pic>
      </p:grpSp>
      <p:grpSp>
        <p:nvGrpSpPr>
          <p:cNvPr id="2" name="Group 1"/>
          <p:cNvGrpSpPr/>
          <p:nvPr/>
        </p:nvGrpSpPr>
        <p:grpSpPr>
          <a:xfrm>
            <a:off x="9849423" y="3316382"/>
            <a:ext cx="1734514" cy="1734514"/>
            <a:chOff x="4748190" y="4607438"/>
            <a:chExt cx="1734514" cy="1734514"/>
          </a:xfrm>
        </p:grpSpPr>
        <p:sp>
          <p:nvSpPr>
            <p:cNvPr id="23" name="Rectangle 22" title="Passion for delivery"/>
            <p:cNvSpPr/>
            <p:nvPr/>
          </p:nvSpPr>
          <p:spPr bwMode="auto">
            <a:xfrm>
              <a:off x="4748190" y="4607438"/>
              <a:ext cx="1734514" cy="17345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600" spc="-3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Doing the heavy lifting…</a:t>
              </a:r>
              <a:endParaRPr lang="en-US" sz="1600" spc="-3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7" name="Group 26"/>
            <p:cNvGrpSpPr>
              <a:grpSpLocks noChangeAspect="1"/>
            </p:cNvGrpSpPr>
            <p:nvPr/>
          </p:nvGrpSpPr>
          <p:grpSpPr bwMode="black">
            <a:xfrm>
              <a:off x="5272581" y="5071948"/>
              <a:ext cx="685732" cy="684000"/>
              <a:chOff x="2576513" y="555625"/>
              <a:chExt cx="700088" cy="698500"/>
            </a:xfrm>
            <a:solidFill>
              <a:srgbClr val="FFFFFF"/>
            </a:solidFill>
          </p:grpSpPr>
          <p:sp>
            <p:nvSpPr>
              <p:cNvPr id="28" name="Freeform 20"/>
              <p:cNvSpPr>
                <a:spLocks noEditPoints="1"/>
              </p:cNvSpPr>
              <p:nvPr/>
            </p:nvSpPr>
            <p:spPr bwMode="black">
              <a:xfrm>
                <a:off x="2576513" y="555625"/>
                <a:ext cx="700088" cy="698500"/>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grpFill/>
              <a:ln>
                <a:noFill/>
              </a:ln>
            </p:spPr>
            <p:txBody>
              <a:bodyPr vert="horz" wrap="square" lIns="91440" tIns="45720" rIns="91440" bIns="45720" numCol="1" anchor="t" anchorCtr="0" compatLnSpc="1">
                <a:prstTxWarp prst="textNoShape">
                  <a:avLst/>
                </a:prstTxWarp>
              </a:bodyPr>
              <a:lstStyle/>
              <a:p>
                <a:endParaRPr lang="en-US" sz="900"/>
              </a:p>
            </p:txBody>
          </p:sp>
          <p:sp>
            <p:nvSpPr>
              <p:cNvPr id="31" name="Freeform 21"/>
              <p:cNvSpPr>
                <a:spLocks/>
              </p:cNvSpPr>
              <p:nvPr/>
            </p:nvSpPr>
            <p:spPr bwMode="black">
              <a:xfrm>
                <a:off x="2867025" y="833438"/>
                <a:ext cx="30163" cy="76200"/>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grpFill/>
              <a:ln>
                <a:noFill/>
              </a:ln>
            </p:spPr>
            <p:txBody>
              <a:bodyPr vert="horz" wrap="square" lIns="91440" tIns="45720" rIns="91440" bIns="45720" numCol="1" anchor="t" anchorCtr="0" compatLnSpc="1">
                <a:prstTxWarp prst="textNoShape">
                  <a:avLst/>
                </a:prstTxWarp>
              </a:bodyPr>
              <a:lstStyle/>
              <a:p>
                <a:endParaRPr lang="en-US" sz="900"/>
              </a:p>
            </p:txBody>
          </p:sp>
          <p:sp>
            <p:nvSpPr>
              <p:cNvPr id="32" name="Freeform 22"/>
              <p:cNvSpPr>
                <a:spLocks noEditPoints="1"/>
              </p:cNvSpPr>
              <p:nvPr/>
            </p:nvSpPr>
            <p:spPr bwMode="black">
              <a:xfrm>
                <a:off x="2638425" y="615950"/>
                <a:ext cx="576263" cy="574675"/>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900"/>
              </a:p>
            </p:txBody>
          </p:sp>
        </p:grpSp>
      </p:grpSp>
      <p:pic>
        <p:nvPicPr>
          <p:cNvPr id="21" name="Picture 20"/>
          <p:cNvPicPr>
            <a:picLocks noChangeAspect="1"/>
          </p:cNvPicPr>
          <p:nvPr/>
        </p:nvPicPr>
        <p:blipFill>
          <a:blip r:embed="rId9"/>
          <a:stretch>
            <a:fillRect/>
          </a:stretch>
        </p:blipFill>
        <p:spPr>
          <a:xfrm>
            <a:off x="6233262" y="5081147"/>
            <a:ext cx="3505976" cy="1552434"/>
          </a:xfrm>
          <a:prstGeom prst="rect">
            <a:avLst/>
          </a:prstGeom>
        </p:spPr>
      </p:pic>
    </p:spTree>
    <p:extLst>
      <p:ext uri="{BB962C8B-B14F-4D97-AF65-F5344CB8AC3E}">
        <p14:creationId xmlns:p14="http://schemas.microsoft.com/office/powerpoint/2010/main" val="426956340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3200" dirty="0" smtClean="0"/>
              <a:t>Framework for easily doing Remote Provisioning</a:t>
            </a:r>
          </a:p>
          <a:p>
            <a:pPr lvl="1"/>
            <a:r>
              <a:rPr lang="en-US" sz="1800" dirty="0" smtClean="0"/>
              <a:t>Part of the </a:t>
            </a:r>
            <a:r>
              <a:rPr lang="en-US" sz="1800" dirty="0" err="1" smtClean="0"/>
              <a:t>OfficeDev</a:t>
            </a:r>
            <a:r>
              <a:rPr lang="en-US" sz="1800" dirty="0" smtClean="0"/>
              <a:t> PnP Core component</a:t>
            </a:r>
          </a:p>
          <a:p>
            <a:pPr lvl="1"/>
            <a:r>
              <a:rPr lang="en-US" sz="1800" dirty="0" smtClean="0"/>
              <a:t>Object oriented engine for easy and fast Remote Provisioning</a:t>
            </a:r>
          </a:p>
          <a:p>
            <a:r>
              <a:rPr lang="en-US" sz="3200" dirty="0" smtClean="0"/>
              <a:t>Capabilities</a:t>
            </a:r>
          </a:p>
          <a:p>
            <a:pPr lvl="1"/>
            <a:r>
              <a:rPr lang="en-US" sz="1800" dirty="0" smtClean="0"/>
              <a:t>Automated Remote Provisioning</a:t>
            </a:r>
          </a:p>
          <a:p>
            <a:pPr lvl="1"/>
            <a:r>
              <a:rPr lang="en-US" sz="1800" dirty="0" smtClean="0"/>
              <a:t>Easy Site Template Generation/Extraction</a:t>
            </a:r>
          </a:p>
          <a:p>
            <a:pPr lvl="1"/>
            <a:r>
              <a:rPr lang="en-US" sz="1800" dirty="0" smtClean="0"/>
              <a:t>Available in Microsoft .NET</a:t>
            </a:r>
          </a:p>
          <a:p>
            <a:pPr lvl="1"/>
            <a:r>
              <a:rPr lang="en-US" sz="1800" dirty="0" smtClean="0"/>
              <a:t>There are PowerShell extensions for common tasks</a:t>
            </a:r>
          </a:p>
          <a:p>
            <a:r>
              <a:rPr lang="en-US" sz="3200" dirty="0" smtClean="0"/>
              <a:t>Export/Import of templates in a formatter-independent manner</a:t>
            </a:r>
          </a:p>
          <a:p>
            <a:pPr lvl="1"/>
            <a:r>
              <a:rPr lang="en-US" sz="1800" dirty="0" smtClean="0"/>
              <a:t>XML Schema</a:t>
            </a:r>
          </a:p>
          <a:p>
            <a:pPr lvl="1"/>
            <a:r>
              <a:rPr lang="en-US" sz="1800" dirty="0" smtClean="0"/>
              <a:t>JSON</a:t>
            </a:r>
          </a:p>
          <a:p>
            <a:pPr lvl="1"/>
            <a:r>
              <a:rPr lang="en-US" sz="1800" dirty="0" smtClean="0"/>
              <a:t>Whatever else…</a:t>
            </a:r>
            <a:endParaRPr lang="en-US" sz="1800" dirty="0"/>
          </a:p>
        </p:txBody>
      </p:sp>
      <p:sp>
        <p:nvSpPr>
          <p:cNvPr id="2" name="Title 1"/>
          <p:cNvSpPr>
            <a:spLocks noGrp="1"/>
          </p:cNvSpPr>
          <p:nvPr>
            <p:ph type="title"/>
          </p:nvPr>
        </p:nvSpPr>
        <p:spPr/>
        <p:txBody>
          <a:bodyPr/>
          <a:lstStyle/>
          <a:p>
            <a:r>
              <a:rPr lang="en-US" dirty="0" smtClean="0"/>
              <a:t>PnP Provisioning Engine</a:t>
            </a:r>
            <a:endParaRPr lang="en-US" dirty="0"/>
          </a:p>
        </p:txBody>
      </p:sp>
    </p:spTree>
    <p:extLst>
      <p:ext uri="{BB962C8B-B14F-4D97-AF65-F5344CB8AC3E}">
        <p14:creationId xmlns:p14="http://schemas.microsoft.com/office/powerpoint/2010/main" val="17514813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139" y="3510385"/>
            <a:ext cx="2085666" cy="1226371"/>
          </a:xfrm>
          <a:prstGeom prst="rect">
            <a:avLst/>
          </a:prstGeom>
        </p:spPr>
      </p:pic>
      <p:sp>
        <p:nvSpPr>
          <p:cNvPr id="23" name="Rectangle 22"/>
          <p:cNvSpPr/>
          <p:nvPr/>
        </p:nvSpPr>
        <p:spPr bwMode="auto">
          <a:xfrm>
            <a:off x="4236588" y="1738302"/>
            <a:ext cx="4974094" cy="47208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Site provisioning framework</a:t>
            </a:r>
            <a:endParaRPr lang="en-GB" dirty="0"/>
          </a:p>
        </p:txBody>
      </p:sp>
      <p:grpSp>
        <p:nvGrpSpPr>
          <p:cNvPr id="3" name="Group 2"/>
          <p:cNvGrpSpPr/>
          <p:nvPr/>
        </p:nvGrpSpPr>
        <p:grpSpPr>
          <a:xfrm>
            <a:off x="6053136" y="1131422"/>
            <a:ext cx="1222868" cy="1066728"/>
            <a:chOff x="10369627" y="3424627"/>
            <a:chExt cx="1222868" cy="1066728"/>
          </a:xfrm>
        </p:grpSpPr>
        <p:sp>
          <p:nvSpPr>
            <p:cNvPr id="4" name="Arc 3"/>
            <p:cNvSpPr>
              <a:spLocks noChangeAspect="1"/>
            </p:cNvSpPr>
            <p:nvPr/>
          </p:nvSpPr>
          <p:spPr>
            <a:xfrm rot="16200000">
              <a:off x="10447697" y="3346557"/>
              <a:ext cx="1066728" cy="1222868"/>
            </a:xfrm>
            <a:prstGeom prst="arc">
              <a:avLst>
                <a:gd name="adj1" fmla="val 1831690"/>
                <a:gd name="adj2" fmla="val 21357414"/>
              </a:avLst>
            </a:prstGeom>
            <a:ln w="53975">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grpSp>
          <p:nvGrpSpPr>
            <p:cNvPr id="5" name="Group 4"/>
            <p:cNvGrpSpPr/>
            <p:nvPr/>
          </p:nvGrpSpPr>
          <p:grpSpPr>
            <a:xfrm>
              <a:off x="10497733" y="3493258"/>
              <a:ext cx="951656" cy="917221"/>
              <a:chOff x="8084830" y="2611635"/>
              <a:chExt cx="951656" cy="917221"/>
            </a:xfrm>
          </p:grpSpPr>
          <p:pic>
            <p:nvPicPr>
              <p:cNvPr id="6" name="Picture 5"/>
              <p:cNvPicPr>
                <a:picLocks noChangeAspect="1"/>
              </p:cNvPicPr>
              <p:nvPr/>
            </p:nvPicPr>
            <p:blipFill>
              <a:blip r:embed="rId3"/>
              <a:stretch>
                <a:fillRect/>
              </a:stretch>
            </p:blipFill>
            <p:spPr>
              <a:xfrm>
                <a:off x="8084830" y="2816307"/>
                <a:ext cx="900621" cy="712549"/>
              </a:xfrm>
              <a:prstGeom prst="rect">
                <a:avLst/>
              </a:prstGeom>
            </p:spPr>
          </p:pic>
          <p:sp>
            <p:nvSpPr>
              <p:cNvPr id="7" name="TextBox 6"/>
              <p:cNvSpPr txBox="1"/>
              <p:nvPr/>
            </p:nvSpPr>
            <p:spPr>
              <a:xfrm>
                <a:off x="8554303" y="2611635"/>
                <a:ext cx="482183" cy="492443"/>
              </a:xfrm>
              <a:prstGeom prst="rect">
                <a:avLst/>
              </a:prstGeom>
              <a:noFill/>
            </p:spPr>
            <p:txBody>
              <a:bodyPr wrap="none" lIns="0" tIns="0" rIns="0" bIns="0" rtlCol="0">
                <a:spAutoFit/>
              </a:bodyPr>
              <a:lstStyle/>
              <a:p>
                <a:r>
                  <a:rPr lang="en-US" sz="3200" b="1" spc="-70" dirty="0" smtClean="0">
                    <a:ln w="12700">
                      <a:solidFill>
                        <a:schemeClr val="bg1"/>
                      </a:solidFill>
                    </a:ln>
                    <a:solidFill>
                      <a:srgbClr val="33862F"/>
                    </a:solidFill>
                    <a:effectLst>
                      <a:glow rad="254000">
                        <a:schemeClr val="bg1"/>
                      </a:glow>
                    </a:effectLst>
                  </a:rPr>
                  <a:t>C#</a:t>
                </a:r>
              </a:p>
            </p:txBody>
          </p:sp>
        </p:grpSp>
      </p:gr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139" y="1232851"/>
            <a:ext cx="2085666" cy="1226371"/>
          </a:xfrm>
          <a:prstGeom prst="rect">
            <a:avLst/>
          </a:prstGeom>
        </p:spPr>
      </p:pic>
      <p:sp>
        <p:nvSpPr>
          <p:cNvPr id="24" name="TextBox 23"/>
          <p:cNvSpPr txBox="1"/>
          <p:nvPr/>
        </p:nvSpPr>
        <p:spPr>
          <a:xfrm>
            <a:off x="4470198" y="2296445"/>
            <a:ext cx="4808589" cy="738664"/>
          </a:xfrm>
          <a:prstGeom prst="rect">
            <a:avLst/>
          </a:prstGeom>
          <a:noFill/>
        </p:spPr>
        <p:txBody>
          <a:bodyPr wrap="square" lIns="0" tIns="0" rIns="0" bIns="0" rtlCol="0">
            <a:spAutoFit/>
          </a:bodyPr>
          <a:lstStyle/>
          <a:p>
            <a:r>
              <a:rPr lang="en-US" sz="1600" i="1" spc="-70" dirty="0" smtClean="0">
                <a:solidFill>
                  <a:schemeClr val="accent4"/>
                </a:solidFill>
              </a:rPr>
              <a:t>// </a:t>
            </a:r>
            <a:r>
              <a:rPr lang="en-US" sz="1600" i="1" spc="-70" dirty="0">
                <a:solidFill>
                  <a:schemeClr val="accent4"/>
                </a:solidFill>
              </a:rPr>
              <a:t>Get template from existing site</a:t>
            </a:r>
          </a:p>
          <a:p>
            <a:r>
              <a:rPr lang="en-US" sz="1600" i="1" spc="-70" dirty="0" smtClean="0">
                <a:solidFill>
                  <a:schemeClr val="tx1">
                    <a:lumMod val="65000"/>
                    <a:lumOff val="35000"/>
                  </a:schemeClr>
                </a:solidFill>
              </a:rPr>
              <a:t>template </a:t>
            </a:r>
            <a:r>
              <a:rPr lang="en-US" sz="1600" i="1" spc="-70" dirty="0">
                <a:solidFill>
                  <a:schemeClr val="tx1">
                    <a:lumMod val="65000"/>
                    <a:lumOff val="35000"/>
                  </a:schemeClr>
                </a:solidFill>
              </a:rPr>
              <a:t>= </a:t>
            </a:r>
            <a:r>
              <a:rPr lang="en-US" sz="1600" i="1" spc="-70" dirty="0" err="1">
                <a:solidFill>
                  <a:schemeClr val="tx1">
                    <a:lumMod val="65000"/>
                    <a:lumOff val="35000"/>
                  </a:schemeClr>
                </a:solidFill>
              </a:rPr>
              <a:t>ctx.Web.GetProvisioningTemplate</a:t>
            </a:r>
            <a:r>
              <a:rPr lang="en-US" sz="1600" i="1" spc="-70" dirty="0">
                <a:solidFill>
                  <a:schemeClr val="tx1">
                    <a:lumMod val="65000"/>
                    <a:lumOff val="35000"/>
                  </a:schemeClr>
                </a:solidFill>
              </a:rPr>
              <a:t>();</a:t>
            </a:r>
            <a:endParaRPr lang="en-US" sz="1600" i="1" spc="-70" dirty="0" smtClean="0">
              <a:solidFill>
                <a:schemeClr val="tx1">
                  <a:lumMod val="65000"/>
                  <a:lumOff val="35000"/>
                </a:schemeClr>
              </a:solidFill>
            </a:endParaRPr>
          </a:p>
          <a:p>
            <a:endParaRPr lang="en-US" sz="1600" i="1" spc="-70" dirty="0" smtClean="0">
              <a:gradFill>
                <a:gsLst>
                  <a:gs pos="2917">
                    <a:schemeClr val="bg2"/>
                  </a:gs>
                  <a:gs pos="95000">
                    <a:schemeClr val="bg2"/>
                  </a:gs>
                </a:gsLst>
                <a:lin ang="5400000" scaled="0"/>
              </a:gradFill>
            </a:endParaRPr>
          </a:p>
        </p:txBody>
      </p:sp>
      <p:grpSp>
        <p:nvGrpSpPr>
          <p:cNvPr id="26" name="Group 25"/>
          <p:cNvGrpSpPr/>
          <p:nvPr/>
        </p:nvGrpSpPr>
        <p:grpSpPr>
          <a:xfrm>
            <a:off x="1195790" y="2041878"/>
            <a:ext cx="2582438" cy="964095"/>
            <a:chOff x="951471" y="2045381"/>
            <a:chExt cx="2582438" cy="964095"/>
          </a:xfrm>
        </p:grpSpPr>
        <p:grpSp>
          <p:nvGrpSpPr>
            <p:cNvPr id="12" name="Group 11"/>
            <p:cNvGrpSpPr>
              <a:grpSpLocks noChangeAspect="1"/>
            </p:cNvGrpSpPr>
            <p:nvPr/>
          </p:nvGrpSpPr>
          <p:grpSpPr>
            <a:xfrm>
              <a:off x="1790621" y="2045381"/>
              <a:ext cx="1097552" cy="828000"/>
              <a:chOff x="5784587" y="4234924"/>
              <a:chExt cx="808975" cy="610297"/>
            </a:xfrm>
          </p:grpSpPr>
          <p:pic>
            <p:nvPicPr>
              <p:cNvPr id="13" name="Picture 12"/>
              <p:cNvPicPr>
                <a:picLocks noChangeAspect="1"/>
              </p:cNvPicPr>
              <p:nvPr/>
            </p:nvPicPr>
            <p:blipFill>
              <a:blip r:embed="rId3"/>
              <a:stretch>
                <a:fillRect/>
              </a:stretch>
            </p:blipFill>
            <p:spPr>
              <a:xfrm>
                <a:off x="5784587" y="4234924"/>
                <a:ext cx="666415" cy="527251"/>
              </a:xfrm>
              <a:prstGeom prst="rect">
                <a:avLst/>
              </a:prstGeom>
            </p:spPr>
          </p:pic>
          <p:pic>
            <p:nvPicPr>
              <p:cNvPr id="14" name="Picture 13"/>
              <p:cNvPicPr>
                <a:picLocks noChangeAspect="1"/>
              </p:cNvPicPr>
              <p:nvPr/>
            </p:nvPicPr>
            <p:blipFill>
              <a:blip r:embed="rId4"/>
              <a:stretch>
                <a:fillRect/>
              </a:stretch>
            </p:blipFill>
            <p:spPr>
              <a:xfrm>
                <a:off x="6147335" y="4389009"/>
                <a:ext cx="446227" cy="456212"/>
              </a:xfrm>
              <a:prstGeom prst="rect">
                <a:avLst/>
              </a:prstGeom>
            </p:spPr>
          </p:pic>
        </p:grpSp>
        <p:sp>
          <p:nvSpPr>
            <p:cNvPr id="25" name="TextBox 24"/>
            <p:cNvSpPr txBox="1"/>
            <p:nvPr/>
          </p:nvSpPr>
          <p:spPr>
            <a:xfrm>
              <a:off x="951471" y="2763255"/>
              <a:ext cx="2582438" cy="246221"/>
            </a:xfrm>
            <a:prstGeom prst="rect">
              <a:avLst/>
            </a:prstGeom>
            <a:noFill/>
          </p:spPr>
          <p:txBody>
            <a:bodyPr wrap="none" lIns="0" tIns="0" rIns="0" bIns="0" rtlCol="0">
              <a:spAutoFit/>
            </a:bodyPr>
            <a:lstStyle/>
            <a:p>
              <a:r>
                <a:rPr lang="en-US" sz="1600" i="1" spc="-70" dirty="0" err="1">
                  <a:gradFill>
                    <a:gsLst>
                      <a:gs pos="2917">
                        <a:schemeClr val="bg2"/>
                      </a:gs>
                      <a:gs pos="95000">
                        <a:schemeClr val="bg2"/>
                      </a:gs>
                    </a:gsLst>
                    <a:lin ang="5400000" scaled="0"/>
                  </a:gradFill>
                </a:rPr>
                <a:t>XMLFileSystemTemplateProvider</a:t>
              </a:r>
              <a:endParaRPr lang="en-GB" sz="1600" i="1" spc="-70" dirty="0" smtClean="0">
                <a:gradFill>
                  <a:gsLst>
                    <a:gs pos="2917">
                      <a:schemeClr val="bg2"/>
                    </a:gs>
                    <a:gs pos="95000">
                      <a:schemeClr val="bg2"/>
                    </a:gs>
                  </a:gsLst>
                  <a:lin ang="5400000" scaled="0"/>
                </a:gradFill>
              </a:endParaRPr>
            </a:p>
          </p:txBody>
        </p:sp>
      </p:grpSp>
      <p:grpSp>
        <p:nvGrpSpPr>
          <p:cNvPr id="28" name="Group 27"/>
          <p:cNvGrpSpPr/>
          <p:nvPr/>
        </p:nvGrpSpPr>
        <p:grpSpPr>
          <a:xfrm>
            <a:off x="1411327" y="3294262"/>
            <a:ext cx="2825261" cy="984307"/>
            <a:chOff x="829941" y="3228934"/>
            <a:chExt cx="2825261" cy="984307"/>
          </a:xfrm>
        </p:grpSpPr>
        <p:grpSp>
          <p:nvGrpSpPr>
            <p:cNvPr id="15" name="Group 14"/>
            <p:cNvGrpSpPr>
              <a:grpSpLocks noChangeAspect="1"/>
            </p:cNvGrpSpPr>
            <p:nvPr/>
          </p:nvGrpSpPr>
          <p:grpSpPr>
            <a:xfrm>
              <a:off x="1790621" y="3228934"/>
              <a:ext cx="1097552" cy="828000"/>
              <a:chOff x="5784587" y="4234924"/>
              <a:chExt cx="808975" cy="610297"/>
            </a:xfrm>
          </p:grpSpPr>
          <p:pic>
            <p:nvPicPr>
              <p:cNvPr id="16" name="Picture 15"/>
              <p:cNvPicPr>
                <a:picLocks noChangeAspect="1"/>
              </p:cNvPicPr>
              <p:nvPr/>
            </p:nvPicPr>
            <p:blipFill>
              <a:blip r:embed="rId3"/>
              <a:stretch>
                <a:fillRect/>
              </a:stretch>
            </p:blipFill>
            <p:spPr>
              <a:xfrm>
                <a:off x="5784587" y="4234924"/>
                <a:ext cx="666415" cy="527251"/>
              </a:xfrm>
              <a:prstGeom prst="rect">
                <a:avLst/>
              </a:prstGeom>
            </p:spPr>
          </p:pic>
          <p:pic>
            <p:nvPicPr>
              <p:cNvPr id="17" name="Picture 16"/>
              <p:cNvPicPr>
                <a:picLocks noChangeAspect="1"/>
              </p:cNvPicPr>
              <p:nvPr/>
            </p:nvPicPr>
            <p:blipFill>
              <a:blip r:embed="rId4"/>
              <a:stretch>
                <a:fillRect/>
              </a:stretch>
            </p:blipFill>
            <p:spPr>
              <a:xfrm>
                <a:off x="6147335" y="4389009"/>
                <a:ext cx="446227" cy="456212"/>
              </a:xfrm>
              <a:prstGeom prst="rect">
                <a:avLst/>
              </a:prstGeom>
            </p:spPr>
          </p:pic>
        </p:grpSp>
        <p:sp>
          <p:nvSpPr>
            <p:cNvPr id="27" name="TextBox 26"/>
            <p:cNvSpPr txBox="1"/>
            <p:nvPr/>
          </p:nvSpPr>
          <p:spPr>
            <a:xfrm>
              <a:off x="829941" y="3967020"/>
              <a:ext cx="2825261" cy="246221"/>
            </a:xfrm>
            <a:prstGeom prst="rect">
              <a:avLst/>
            </a:prstGeom>
            <a:noFill/>
          </p:spPr>
          <p:txBody>
            <a:bodyPr wrap="none" lIns="0" tIns="0" rIns="0" bIns="0" rtlCol="0">
              <a:spAutoFit/>
            </a:bodyPr>
            <a:lstStyle/>
            <a:p>
              <a:r>
                <a:rPr lang="en-US" sz="1600" i="1" spc="-70" dirty="0" err="1">
                  <a:gradFill>
                    <a:gsLst>
                      <a:gs pos="2917">
                        <a:schemeClr val="bg2"/>
                      </a:gs>
                      <a:gs pos="95000">
                        <a:schemeClr val="bg2"/>
                      </a:gs>
                    </a:gsLst>
                    <a:lin ang="5400000" scaled="0"/>
                  </a:gradFill>
                </a:rPr>
                <a:t>XMLAzureStorageTemplateProvider</a:t>
              </a:r>
              <a:endParaRPr lang="en-GB" sz="1600" i="1" spc="-70" dirty="0" smtClean="0">
                <a:gradFill>
                  <a:gsLst>
                    <a:gs pos="2917">
                      <a:schemeClr val="bg2"/>
                    </a:gs>
                    <a:gs pos="95000">
                      <a:schemeClr val="bg2"/>
                    </a:gs>
                  </a:gsLst>
                  <a:lin ang="5400000" scaled="0"/>
                </a:gradFill>
              </a:endParaRPr>
            </a:p>
          </p:txBody>
        </p:sp>
      </p:grpSp>
      <p:grpSp>
        <p:nvGrpSpPr>
          <p:cNvPr id="30" name="Group 29"/>
          <p:cNvGrpSpPr/>
          <p:nvPr/>
        </p:nvGrpSpPr>
        <p:grpSpPr>
          <a:xfrm>
            <a:off x="1194642" y="4638381"/>
            <a:ext cx="2617063" cy="961551"/>
            <a:chOff x="929329" y="4432707"/>
            <a:chExt cx="2617063" cy="961551"/>
          </a:xfrm>
        </p:grpSpPr>
        <p:grpSp>
          <p:nvGrpSpPr>
            <p:cNvPr id="18" name="Group 17"/>
            <p:cNvGrpSpPr>
              <a:grpSpLocks noChangeAspect="1"/>
            </p:cNvGrpSpPr>
            <p:nvPr/>
          </p:nvGrpSpPr>
          <p:grpSpPr>
            <a:xfrm>
              <a:off x="1790621" y="4432707"/>
              <a:ext cx="1097552" cy="828000"/>
              <a:chOff x="5784587" y="4234924"/>
              <a:chExt cx="808975" cy="610297"/>
            </a:xfrm>
          </p:grpSpPr>
          <p:pic>
            <p:nvPicPr>
              <p:cNvPr id="19" name="Picture 18"/>
              <p:cNvPicPr>
                <a:picLocks noChangeAspect="1"/>
              </p:cNvPicPr>
              <p:nvPr/>
            </p:nvPicPr>
            <p:blipFill>
              <a:blip r:embed="rId3"/>
              <a:stretch>
                <a:fillRect/>
              </a:stretch>
            </p:blipFill>
            <p:spPr>
              <a:xfrm>
                <a:off x="5784587" y="4234924"/>
                <a:ext cx="666415" cy="527251"/>
              </a:xfrm>
              <a:prstGeom prst="rect">
                <a:avLst/>
              </a:prstGeom>
            </p:spPr>
          </p:pic>
          <p:pic>
            <p:nvPicPr>
              <p:cNvPr id="20" name="Picture 19"/>
              <p:cNvPicPr>
                <a:picLocks noChangeAspect="1"/>
              </p:cNvPicPr>
              <p:nvPr/>
            </p:nvPicPr>
            <p:blipFill>
              <a:blip r:embed="rId4"/>
              <a:stretch>
                <a:fillRect/>
              </a:stretch>
            </p:blipFill>
            <p:spPr>
              <a:xfrm>
                <a:off x="6147335" y="4389009"/>
                <a:ext cx="446227" cy="456212"/>
              </a:xfrm>
              <a:prstGeom prst="rect">
                <a:avLst/>
              </a:prstGeom>
            </p:spPr>
          </p:pic>
        </p:grpSp>
        <p:sp>
          <p:nvSpPr>
            <p:cNvPr id="29" name="TextBox 28"/>
            <p:cNvSpPr txBox="1"/>
            <p:nvPr/>
          </p:nvSpPr>
          <p:spPr>
            <a:xfrm>
              <a:off x="929329" y="5148037"/>
              <a:ext cx="2617063" cy="246221"/>
            </a:xfrm>
            <a:prstGeom prst="rect">
              <a:avLst/>
            </a:prstGeom>
            <a:noFill/>
          </p:spPr>
          <p:txBody>
            <a:bodyPr wrap="none" lIns="0" tIns="0" rIns="0" bIns="0" rtlCol="0">
              <a:spAutoFit/>
            </a:bodyPr>
            <a:lstStyle/>
            <a:p>
              <a:r>
                <a:rPr lang="en-US" sz="1600" i="1" spc="-70" dirty="0" err="1">
                  <a:gradFill>
                    <a:gsLst>
                      <a:gs pos="2917">
                        <a:schemeClr val="bg2"/>
                      </a:gs>
                      <a:gs pos="95000">
                        <a:schemeClr val="bg2"/>
                      </a:gs>
                    </a:gsLst>
                    <a:lin ang="5400000" scaled="0"/>
                  </a:gradFill>
                </a:rPr>
                <a:t>XMLSharePointTemplateProvider</a:t>
              </a:r>
              <a:endParaRPr lang="en-GB" sz="1600" i="1" spc="-70" dirty="0" smtClean="0">
                <a:gradFill>
                  <a:gsLst>
                    <a:gs pos="2917">
                      <a:schemeClr val="bg2"/>
                    </a:gs>
                    <a:gs pos="95000">
                      <a:schemeClr val="bg2"/>
                    </a:gs>
                  </a:gsLst>
                  <a:lin ang="5400000" scaled="0"/>
                </a:gradFill>
              </a:endParaRPr>
            </a:p>
          </p:txBody>
        </p:sp>
      </p:grpSp>
      <p:grpSp>
        <p:nvGrpSpPr>
          <p:cNvPr id="38" name="Group 37"/>
          <p:cNvGrpSpPr/>
          <p:nvPr/>
        </p:nvGrpSpPr>
        <p:grpSpPr>
          <a:xfrm>
            <a:off x="133168" y="3465693"/>
            <a:ext cx="557915" cy="615879"/>
            <a:chOff x="301006" y="2678128"/>
            <a:chExt cx="557915" cy="615879"/>
          </a:xfrm>
        </p:grpSpPr>
        <p:pic>
          <p:nvPicPr>
            <p:cNvPr id="36" name="Picture 35"/>
            <p:cNvPicPr>
              <a:picLocks noChangeAspect="1"/>
            </p:cNvPicPr>
            <p:nvPr/>
          </p:nvPicPr>
          <p:blipFill>
            <a:blip r:embed="rId5"/>
            <a:stretch>
              <a:fillRect/>
            </a:stretch>
          </p:blipFill>
          <p:spPr>
            <a:xfrm>
              <a:off x="411066" y="2774175"/>
              <a:ext cx="447855" cy="519832"/>
            </a:xfrm>
            <a:prstGeom prst="rect">
              <a:avLst/>
            </a:prstGeom>
          </p:spPr>
        </p:pic>
        <p:pic>
          <p:nvPicPr>
            <p:cNvPr id="37" name="Picture 36"/>
            <p:cNvPicPr>
              <a:picLocks noChangeAspect="1"/>
            </p:cNvPicPr>
            <p:nvPr/>
          </p:nvPicPr>
          <p:blipFill>
            <a:blip r:embed="rId6"/>
            <a:stretch>
              <a:fillRect/>
            </a:stretch>
          </p:blipFill>
          <p:spPr>
            <a:xfrm>
              <a:off x="301006" y="2678128"/>
              <a:ext cx="303142" cy="311671"/>
            </a:xfrm>
            <a:prstGeom prst="rect">
              <a:avLst/>
            </a:prstGeom>
          </p:spPr>
        </p:pic>
      </p:grpSp>
      <p:cxnSp>
        <p:nvCxnSpPr>
          <p:cNvPr id="40" name="Straight Arrow Connector 39"/>
          <p:cNvCxnSpPr/>
          <p:nvPr/>
        </p:nvCxnSpPr>
        <p:spPr>
          <a:xfrm flipH="1" flipV="1">
            <a:off x="3328995" y="3095813"/>
            <a:ext cx="961259" cy="781270"/>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H="1" flipV="1">
            <a:off x="3588098" y="3838801"/>
            <a:ext cx="676342" cy="42436"/>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H="1">
            <a:off x="3121528" y="3922511"/>
            <a:ext cx="1168727" cy="1114873"/>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stCxn id="16" idx="1"/>
          </p:cNvCxnSpPr>
          <p:nvPr/>
        </p:nvCxnSpPr>
        <p:spPr>
          <a:xfrm flipH="1" flipV="1">
            <a:off x="1568315" y="3567529"/>
            <a:ext cx="803692" cy="84398"/>
          </a:xfrm>
          <a:prstGeom prst="straightConnector1">
            <a:avLst/>
          </a:prstGeom>
          <a:ln w="28575">
            <a:solidFill>
              <a:schemeClr val="accent5"/>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p:nvPr/>
        </p:nvCxnSpPr>
        <p:spPr>
          <a:xfrm flipV="1">
            <a:off x="8374308" y="4596384"/>
            <a:ext cx="1581922" cy="1045546"/>
          </a:xfrm>
          <a:prstGeom prst="straightConnector1">
            <a:avLst/>
          </a:prstGeom>
          <a:ln w="28575">
            <a:solidFill>
              <a:schemeClr val="accent4"/>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p:nvPr/>
        </p:nvCxnSpPr>
        <p:spPr>
          <a:xfrm flipH="1">
            <a:off x="8209056" y="2198150"/>
            <a:ext cx="1747174" cy="428145"/>
          </a:xfrm>
          <a:prstGeom prst="straightConnector1">
            <a:avLst/>
          </a:prstGeom>
          <a:ln w="28575">
            <a:solidFill>
              <a:schemeClr val="accent4"/>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nvGrpSpPr>
          <p:cNvPr id="63" name="Group 62"/>
          <p:cNvGrpSpPr/>
          <p:nvPr/>
        </p:nvGrpSpPr>
        <p:grpSpPr>
          <a:xfrm>
            <a:off x="8896755" y="1969362"/>
            <a:ext cx="514401" cy="514401"/>
            <a:chOff x="492" y="17985"/>
            <a:chExt cx="524853" cy="524853"/>
          </a:xfrm>
        </p:grpSpPr>
        <p:sp>
          <p:nvSpPr>
            <p:cNvPr id="64" name="Oval 6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1</a:t>
              </a:r>
              <a:endParaRPr lang="en-US" sz="2352" dirty="0"/>
            </a:p>
          </p:txBody>
        </p:sp>
      </p:grpSp>
      <p:grpSp>
        <p:nvGrpSpPr>
          <p:cNvPr id="66" name="Group 65"/>
          <p:cNvGrpSpPr/>
          <p:nvPr/>
        </p:nvGrpSpPr>
        <p:grpSpPr>
          <a:xfrm>
            <a:off x="3647475" y="3091659"/>
            <a:ext cx="514401" cy="514401"/>
            <a:chOff x="492" y="17985"/>
            <a:chExt cx="524853" cy="524853"/>
          </a:xfrm>
        </p:grpSpPr>
        <p:sp>
          <p:nvSpPr>
            <p:cNvPr id="67" name="Oval 6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2</a:t>
              </a:r>
              <a:endParaRPr lang="en-US" sz="2352" dirty="0"/>
            </a:p>
          </p:txBody>
        </p:sp>
      </p:grpSp>
      <p:grpSp>
        <p:nvGrpSpPr>
          <p:cNvPr id="69" name="Group 68"/>
          <p:cNvGrpSpPr/>
          <p:nvPr/>
        </p:nvGrpSpPr>
        <p:grpSpPr>
          <a:xfrm>
            <a:off x="9192386" y="4757180"/>
            <a:ext cx="514401" cy="514401"/>
            <a:chOff x="492" y="17985"/>
            <a:chExt cx="524853" cy="524853"/>
          </a:xfrm>
        </p:grpSpPr>
        <p:sp>
          <p:nvSpPr>
            <p:cNvPr id="70" name="Oval 6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sp>
        <p:nvSpPr>
          <p:cNvPr id="39" name="TextBox 38"/>
          <p:cNvSpPr txBox="1"/>
          <p:nvPr/>
        </p:nvSpPr>
        <p:spPr>
          <a:xfrm>
            <a:off x="10404583" y="2523926"/>
            <a:ext cx="730777" cy="369332"/>
          </a:xfrm>
          <a:prstGeom prst="rect">
            <a:avLst/>
          </a:prstGeom>
          <a:noFill/>
        </p:spPr>
        <p:txBody>
          <a:bodyPr wrap="none" lIns="0" tIns="0" rIns="0" bIns="0" rtlCol="0">
            <a:spAutoFit/>
          </a:bodyPr>
          <a:lstStyle/>
          <a:p>
            <a:r>
              <a:rPr lang="en-US" sz="2400" i="1" spc="-70" dirty="0" smtClean="0">
                <a:gradFill>
                  <a:gsLst>
                    <a:gs pos="2917">
                      <a:schemeClr val="bg2"/>
                    </a:gs>
                    <a:gs pos="95000">
                      <a:schemeClr val="bg2"/>
                    </a:gs>
                  </a:gsLst>
                  <a:lin ang="5400000" scaled="0"/>
                </a:gradFill>
              </a:rPr>
              <a:t>Site A</a:t>
            </a:r>
            <a:endParaRPr lang="en-GB" sz="2400" i="1" spc="-70" dirty="0" smtClean="0">
              <a:gradFill>
                <a:gsLst>
                  <a:gs pos="2917">
                    <a:schemeClr val="bg2"/>
                  </a:gs>
                  <a:gs pos="95000">
                    <a:schemeClr val="bg2"/>
                  </a:gs>
                </a:gsLst>
                <a:lin ang="5400000" scaled="0"/>
              </a:gradFill>
            </a:endParaRPr>
          </a:p>
        </p:txBody>
      </p:sp>
      <p:sp>
        <p:nvSpPr>
          <p:cNvPr id="60" name="TextBox 59"/>
          <p:cNvSpPr txBox="1"/>
          <p:nvPr/>
        </p:nvSpPr>
        <p:spPr>
          <a:xfrm>
            <a:off x="10404582" y="4829715"/>
            <a:ext cx="688650" cy="369332"/>
          </a:xfrm>
          <a:prstGeom prst="rect">
            <a:avLst/>
          </a:prstGeom>
          <a:noFill/>
        </p:spPr>
        <p:txBody>
          <a:bodyPr wrap="none" lIns="0" tIns="0" rIns="0" bIns="0" rtlCol="0">
            <a:spAutoFit/>
          </a:bodyPr>
          <a:lstStyle/>
          <a:p>
            <a:r>
              <a:rPr lang="en-US" sz="2400" i="1" spc="-70" dirty="0" smtClean="0">
                <a:gradFill>
                  <a:gsLst>
                    <a:gs pos="2917">
                      <a:schemeClr val="bg2"/>
                    </a:gs>
                    <a:gs pos="95000">
                      <a:schemeClr val="bg2"/>
                    </a:gs>
                  </a:gsLst>
                  <a:lin ang="5400000" scaled="0"/>
                </a:gradFill>
              </a:rPr>
              <a:t>Site B</a:t>
            </a:r>
            <a:endParaRPr lang="en-GB" sz="2400" i="1" spc="-70" dirty="0" smtClean="0">
              <a:gradFill>
                <a:gsLst>
                  <a:gs pos="2917">
                    <a:schemeClr val="bg2"/>
                  </a:gs>
                  <a:gs pos="95000">
                    <a:schemeClr val="bg2"/>
                  </a:gs>
                </a:gsLst>
                <a:lin ang="5400000" scaled="0"/>
              </a:gradFill>
            </a:endParaRPr>
          </a:p>
        </p:txBody>
      </p:sp>
      <p:grpSp>
        <p:nvGrpSpPr>
          <p:cNvPr id="48" name="Group 47"/>
          <p:cNvGrpSpPr/>
          <p:nvPr/>
        </p:nvGrpSpPr>
        <p:grpSpPr>
          <a:xfrm>
            <a:off x="698101" y="3186740"/>
            <a:ext cx="902683" cy="776190"/>
            <a:chOff x="237431" y="3224003"/>
            <a:chExt cx="902683" cy="776190"/>
          </a:xfrm>
        </p:grpSpPr>
        <p:pic>
          <p:nvPicPr>
            <p:cNvPr id="75" name="Picture 74"/>
            <p:cNvPicPr>
              <a:picLocks noChangeAspect="1"/>
            </p:cNvPicPr>
            <p:nvPr/>
          </p:nvPicPr>
          <p:blipFill>
            <a:blip r:embed="rId3"/>
            <a:stretch>
              <a:fillRect/>
            </a:stretch>
          </p:blipFill>
          <p:spPr>
            <a:xfrm>
              <a:off x="384742" y="3224003"/>
              <a:ext cx="484356" cy="383209"/>
            </a:xfrm>
            <a:prstGeom prst="rect">
              <a:avLst/>
            </a:prstGeom>
          </p:spPr>
        </p:pic>
        <p:sp>
          <p:nvSpPr>
            <p:cNvPr id="78" name="TextBox 77"/>
            <p:cNvSpPr txBox="1"/>
            <p:nvPr/>
          </p:nvSpPr>
          <p:spPr>
            <a:xfrm>
              <a:off x="237431" y="3753972"/>
              <a:ext cx="902683" cy="246221"/>
            </a:xfrm>
            <a:prstGeom prst="rect">
              <a:avLst/>
            </a:prstGeom>
            <a:noFill/>
          </p:spPr>
          <p:txBody>
            <a:bodyPr wrap="none" lIns="0" tIns="0" rIns="0" bIns="0" rtlCol="0">
              <a:spAutoFit/>
            </a:bodyPr>
            <a:lstStyle/>
            <a:p>
              <a:r>
                <a:rPr lang="en-US" sz="1600" i="1" spc="-70" dirty="0" smtClean="0">
                  <a:gradFill>
                    <a:gsLst>
                      <a:gs pos="2917">
                        <a:schemeClr val="bg2"/>
                      </a:gs>
                      <a:gs pos="95000">
                        <a:schemeClr val="bg2"/>
                      </a:gs>
                    </a:gsLst>
                    <a:lin ang="5400000" scaled="0"/>
                  </a:gradFill>
                </a:rPr>
                <a:t>Connectors</a:t>
              </a:r>
              <a:endParaRPr lang="en-GB" sz="1600" i="1" spc="-70" dirty="0" smtClean="0">
                <a:gradFill>
                  <a:gsLst>
                    <a:gs pos="2917">
                      <a:schemeClr val="bg2"/>
                    </a:gs>
                    <a:gs pos="95000">
                      <a:schemeClr val="bg2"/>
                    </a:gs>
                  </a:gsLst>
                  <a:lin ang="5400000" scaled="0"/>
                </a:gradFill>
              </a:endParaRPr>
            </a:p>
          </p:txBody>
        </p:sp>
        <p:pic>
          <p:nvPicPr>
            <p:cNvPr id="79" name="Picture 78"/>
            <p:cNvPicPr>
              <a:picLocks noChangeAspect="1"/>
            </p:cNvPicPr>
            <p:nvPr/>
          </p:nvPicPr>
          <p:blipFill>
            <a:blip r:embed="rId3"/>
            <a:stretch>
              <a:fillRect/>
            </a:stretch>
          </p:blipFill>
          <p:spPr>
            <a:xfrm>
              <a:off x="443346" y="3318780"/>
              <a:ext cx="484356" cy="383209"/>
            </a:xfrm>
            <a:prstGeom prst="rect">
              <a:avLst/>
            </a:prstGeom>
          </p:spPr>
        </p:pic>
        <p:pic>
          <p:nvPicPr>
            <p:cNvPr id="80" name="Picture 79"/>
            <p:cNvPicPr>
              <a:picLocks noChangeAspect="1"/>
            </p:cNvPicPr>
            <p:nvPr/>
          </p:nvPicPr>
          <p:blipFill>
            <a:blip r:embed="rId3"/>
            <a:stretch>
              <a:fillRect/>
            </a:stretch>
          </p:blipFill>
          <p:spPr>
            <a:xfrm>
              <a:off x="509531" y="3413187"/>
              <a:ext cx="484356" cy="383209"/>
            </a:xfrm>
            <a:prstGeom prst="rect">
              <a:avLst/>
            </a:prstGeom>
          </p:spPr>
        </p:pic>
      </p:grpSp>
      <p:pic>
        <p:nvPicPr>
          <p:cNvPr id="82" name="Picture 81"/>
          <p:cNvPicPr>
            <a:picLocks noChangeAspect="1"/>
          </p:cNvPicPr>
          <p:nvPr/>
        </p:nvPicPr>
        <p:blipFill>
          <a:blip r:embed="rId5"/>
          <a:stretch>
            <a:fillRect/>
          </a:stretch>
        </p:blipFill>
        <p:spPr>
          <a:xfrm>
            <a:off x="207539" y="2870727"/>
            <a:ext cx="447855" cy="519832"/>
          </a:xfrm>
          <a:prstGeom prst="rect">
            <a:avLst/>
          </a:prstGeom>
        </p:spPr>
      </p:pic>
      <p:cxnSp>
        <p:nvCxnSpPr>
          <p:cNvPr id="84" name="Straight Arrow Connector 83"/>
          <p:cNvCxnSpPr/>
          <p:nvPr/>
        </p:nvCxnSpPr>
        <p:spPr>
          <a:xfrm flipH="1">
            <a:off x="1081264" y="2440643"/>
            <a:ext cx="911093" cy="316565"/>
          </a:xfrm>
          <a:prstGeom prst="straightConnector1">
            <a:avLst/>
          </a:prstGeom>
          <a:ln w="28575">
            <a:solidFill>
              <a:schemeClr val="accent5"/>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85" name="Straight Arrow Connector 84"/>
          <p:cNvCxnSpPr/>
          <p:nvPr/>
        </p:nvCxnSpPr>
        <p:spPr>
          <a:xfrm flipH="1" flipV="1">
            <a:off x="1115184" y="4301325"/>
            <a:ext cx="963362" cy="483524"/>
          </a:xfrm>
          <a:prstGeom prst="straightConnector1">
            <a:avLst/>
          </a:prstGeom>
          <a:ln w="28575">
            <a:solidFill>
              <a:schemeClr val="accent5"/>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nvGrpSpPr>
          <p:cNvPr id="86" name="Group 85"/>
          <p:cNvGrpSpPr/>
          <p:nvPr/>
        </p:nvGrpSpPr>
        <p:grpSpPr>
          <a:xfrm>
            <a:off x="305538" y="4123980"/>
            <a:ext cx="514401" cy="514401"/>
            <a:chOff x="492" y="17985"/>
            <a:chExt cx="524853" cy="524853"/>
          </a:xfrm>
        </p:grpSpPr>
        <p:sp>
          <p:nvSpPr>
            <p:cNvPr id="87" name="Oval 8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sp>
        <p:nvSpPr>
          <p:cNvPr id="89" name="TextBox 88"/>
          <p:cNvSpPr txBox="1"/>
          <p:nvPr/>
        </p:nvSpPr>
        <p:spPr>
          <a:xfrm>
            <a:off x="4436235" y="3047462"/>
            <a:ext cx="4808589" cy="2215991"/>
          </a:xfrm>
          <a:prstGeom prst="rect">
            <a:avLst/>
          </a:prstGeom>
          <a:noFill/>
        </p:spPr>
        <p:txBody>
          <a:bodyPr wrap="square" lIns="0" tIns="0" rIns="0" bIns="0" rtlCol="0">
            <a:spAutoFit/>
          </a:bodyPr>
          <a:lstStyle/>
          <a:p>
            <a:r>
              <a:rPr lang="en-US" sz="1600" i="1" spc="-70" dirty="0" smtClean="0">
                <a:solidFill>
                  <a:schemeClr val="accent4"/>
                </a:solidFill>
              </a:rPr>
              <a:t>// </a:t>
            </a:r>
            <a:r>
              <a:rPr lang="en-US" sz="1600" i="1" spc="-70" dirty="0">
                <a:solidFill>
                  <a:schemeClr val="accent4"/>
                </a:solidFill>
              </a:rPr>
              <a:t>Save template using XML provider</a:t>
            </a:r>
          </a:p>
          <a:p>
            <a:r>
              <a:rPr lang="en-US" sz="1600" i="1" spc="-70" dirty="0" err="1" smtClean="0">
                <a:solidFill>
                  <a:schemeClr val="tx1">
                    <a:lumMod val="65000"/>
                    <a:lumOff val="35000"/>
                  </a:schemeClr>
                </a:solidFill>
              </a:rPr>
              <a:t>XMLFileSystemTemplateProvider</a:t>
            </a:r>
            <a:r>
              <a:rPr lang="en-US" sz="1600" i="1" spc="-70" dirty="0" smtClean="0">
                <a:solidFill>
                  <a:schemeClr val="tx1">
                    <a:lumMod val="65000"/>
                    <a:lumOff val="35000"/>
                  </a:schemeClr>
                </a:solidFill>
              </a:rPr>
              <a:t> </a:t>
            </a:r>
            <a:r>
              <a:rPr lang="en-US" sz="1600" i="1" spc="-70" dirty="0">
                <a:solidFill>
                  <a:schemeClr val="tx1">
                    <a:lumMod val="65000"/>
                    <a:lumOff val="35000"/>
                  </a:schemeClr>
                </a:solidFill>
              </a:rPr>
              <a:t>provider = </a:t>
            </a:r>
            <a:endParaRPr lang="en-US" sz="1600" i="1" spc="-70" dirty="0" smtClean="0">
              <a:solidFill>
                <a:schemeClr val="tx1">
                  <a:lumMod val="65000"/>
                  <a:lumOff val="35000"/>
                </a:schemeClr>
              </a:solidFill>
            </a:endParaRPr>
          </a:p>
          <a:p>
            <a:r>
              <a:rPr lang="en-US" sz="1600" i="1" spc="-70" dirty="0">
                <a:solidFill>
                  <a:schemeClr val="tx1">
                    <a:lumMod val="65000"/>
                    <a:lumOff val="35000"/>
                  </a:schemeClr>
                </a:solidFill>
              </a:rPr>
              <a:t> </a:t>
            </a:r>
            <a:r>
              <a:rPr lang="en-US" sz="1600" i="1" spc="-70" dirty="0" smtClean="0">
                <a:solidFill>
                  <a:schemeClr val="tx1">
                    <a:lumMod val="65000"/>
                    <a:lumOff val="35000"/>
                  </a:schemeClr>
                </a:solidFill>
              </a:rPr>
              <a:t>      new </a:t>
            </a:r>
            <a:r>
              <a:rPr lang="en-US" sz="1600" i="1" spc="-70" dirty="0" err="1">
                <a:solidFill>
                  <a:schemeClr val="tx1">
                    <a:lumMod val="65000"/>
                    <a:lumOff val="35000"/>
                  </a:schemeClr>
                </a:solidFill>
              </a:rPr>
              <a:t>XMLFileSystemTemplateProvider</a:t>
            </a:r>
            <a:r>
              <a:rPr lang="en-US" sz="1600" i="1" spc="-70" dirty="0">
                <a:solidFill>
                  <a:schemeClr val="tx1">
                    <a:lumMod val="65000"/>
                    <a:lumOff val="35000"/>
                  </a:schemeClr>
                </a:solidFill>
              </a:rPr>
              <a:t>(@"c:\temp</a:t>
            </a:r>
            <a:r>
              <a:rPr lang="en-US" sz="1600" i="1" spc="-70" dirty="0" smtClean="0">
                <a:solidFill>
                  <a:schemeClr val="tx1">
                    <a:lumMod val="65000"/>
                    <a:lumOff val="35000"/>
                  </a:schemeClr>
                </a:solidFill>
              </a:rPr>
              <a:t>\", </a:t>
            </a:r>
            <a:r>
              <a:rPr lang="en-US" sz="1600" i="1" spc="-70" dirty="0">
                <a:solidFill>
                  <a:schemeClr val="tx1">
                    <a:lumMod val="65000"/>
                    <a:lumOff val="35000"/>
                  </a:schemeClr>
                </a:solidFill>
              </a:rPr>
              <a:t>"");</a:t>
            </a:r>
          </a:p>
          <a:p>
            <a:r>
              <a:rPr lang="en-US" sz="1600" i="1" spc="-70" dirty="0" smtClean="0">
                <a:solidFill>
                  <a:schemeClr val="tx1">
                    <a:lumMod val="65000"/>
                    <a:lumOff val="35000"/>
                  </a:schemeClr>
                </a:solidFill>
              </a:rPr>
              <a:t>string </a:t>
            </a:r>
            <a:r>
              <a:rPr lang="en-US" sz="1600" i="1" spc="-70" dirty="0" err="1">
                <a:solidFill>
                  <a:schemeClr val="tx1">
                    <a:lumMod val="65000"/>
                    <a:lumOff val="35000"/>
                  </a:schemeClr>
                </a:solidFill>
              </a:rPr>
              <a:t>templateName</a:t>
            </a:r>
            <a:r>
              <a:rPr lang="en-US" sz="1600" i="1" spc="-70" dirty="0">
                <a:solidFill>
                  <a:schemeClr val="tx1">
                    <a:lumMod val="65000"/>
                    <a:lumOff val="35000"/>
                  </a:schemeClr>
                </a:solidFill>
              </a:rPr>
              <a:t> = "template.xml";</a:t>
            </a:r>
          </a:p>
          <a:p>
            <a:r>
              <a:rPr lang="en-US" sz="1600" i="1" spc="-70" dirty="0" err="1" smtClean="0">
                <a:solidFill>
                  <a:schemeClr val="tx1">
                    <a:lumMod val="65000"/>
                    <a:lumOff val="35000"/>
                  </a:schemeClr>
                </a:solidFill>
              </a:rPr>
              <a:t>provider.SaveAs</a:t>
            </a:r>
            <a:r>
              <a:rPr lang="en-US" sz="1600" i="1" spc="-70" dirty="0" smtClean="0">
                <a:solidFill>
                  <a:schemeClr val="tx1">
                    <a:lumMod val="65000"/>
                    <a:lumOff val="35000"/>
                  </a:schemeClr>
                </a:solidFill>
              </a:rPr>
              <a:t>(template</a:t>
            </a:r>
            <a:r>
              <a:rPr lang="en-US" sz="1600" i="1" spc="-70" dirty="0">
                <a:solidFill>
                  <a:schemeClr val="tx1">
                    <a:lumMod val="65000"/>
                    <a:lumOff val="35000"/>
                  </a:schemeClr>
                </a:solidFill>
              </a:rPr>
              <a:t>, </a:t>
            </a:r>
            <a:r>
              <a:rPr lang="en-US" sz="1600" i="1" spc="-70" dirty="0" err="1">
                <a:solidFill>
                  <a:schemeClr val="tx1">
                    <a:lumMod val="65000"/>
                    <a:lumOff val="35000"/>
                  </a:schemeClr>
                </a:solidFill>
              </a:rPr>
              <a:t>templateName</a:t>
            </a:r>
            <a:r>
              <a:rPr lang="en-US" sz="1600" i="1" spc="-70" dirty="0">
                <a:solidFill>
                  <a:schemeClr val="tx1">
                    <a:lumMod val="65000"/>
                    <a:lumOff val="35000"/>
                  </a:schemeClr>
                </a:solidFill>
              </a:rPr>
              <a:t>);</a:t>
            </a:r>
            <a:endParaRPr lang="en-US" sz="1600" i="1" spc="-70" dirty="0" smtClean="0">
              <a:solidFill>
                <a:schemeClr val="tx1">
                  <a:lumMod val="65000"/>
                  <a:lumOff val="35000"/>
                </a:schemeClr>
              </a:solidFill>
            </a:endParaRPr>
          </a:p>
          <a:p>
            <a:endParaRPr lang="en-US" sz="1600" i="1" spc="-70" dirty="0" smtClean="0">
              <a:gradFill>
                <a:gsLst>
                  <a:gs pos="2917">
                    <a:schemeClr val="bg2"/>
                  </a:gs>
                  <a:gs pos="95000">
                    <a:schemeClr val="bg2"/>
                  </a:gs>
                </a:gsLst>
                <a:lin ang="5400000" scaled="0"/>
              </a:gradFill>
            </a:endParaRPr>
          </a:p>
          <a:p>
            <a:r>
              <a:rPr lang="en-US" sz="1600" i="1" spc="-70" dirty="0">
                <a:solidFill>
                  <a:schemeClr val="accent4"/>
                </a:solidFill>
              </a:rPr>
              <a:t>// Load the saved model again</a:t>
            </a:r>
          </a:p>
          <a:p>
            <a:r>
              <a:rPr lang="en-US" sz="1600" i="1" spc="-70" dirty="0" err="1" smtClean="0">
                <a:solidFill>
                  <a:schemeClr val="tx1">
                    <a:lumMod val="65000"/>
                    <a:lumOff val="35000"/>
                  </a:schemeClr>
                </a:solidFill>
              </a:rPr>
              <a:t>ProvisioningTemplate</a:t>
            </a:r>
            <a:r>
              <a:rPr lang="en-US" sz="1600" i="1" spc="-70" dirty="0" smtClean="0">
                <a:solidFill>
                  <a:schemeClr val="tx1">
                    <a:lumMod val="65000"/>
                    <a:lumOff val="35000"/>
                  </a:schemeClr>
                </a:solidFill>
              </a:rPr>
              <a:t> </a:t>
            </a:r>
            <a:r>
              <a:rPr lang="en-US" sz="1600" i="1" spc="-70" dirty="0">
                <a:solidFill>
                  <a:schemeClr val="tx1">
                    <a:lumMod val="65000"/>
                    <a:lumOff val="35000"/>
                  </a:schemeClr>
                </a:solidFill>
              </a:rPr>
              <a:t>p2 </a:t>
            </a:r>
            <a:r>
              <a:rPr lang="en-US" sz="1600" i="1" spc="-70" dirty="0" smtClean="0">
                <a:solidFill>
                  <a:schemeClr val="tx1">
                    <a:lumMod val="65000"/>
                    <a:lumOff val="35000"/>
                  </a:schemeClr>
                </a:solidFill>
              </a:rPr>
              <a:t>= </a:t>
            </a:r>
          </a:p>
          <a:p>
            <a:r>
              <a:rPr lang="en-US" sz="1600" i="1" spc="-70" dirty="0" smtClean="0">
                <a:solidFill>
                  <a:schemeClr val="tx1">
                    <a:lumMod val="65000"/>
                    <a:lumOff val="35000"/>
                  </a:schemeClr>
                </a:solidFill>
              </a:rPr>
              <a:t>        </a:t>
            </a:r>
            <a:r>
              <a:rPr lang="en-US" sz="1600" i="1" spc="-70" dirty="0" err="1" smtClean="0">
                <a:solidFill>
                  <a:schemeClr val="tx1">
                    <a:lumMod val="65000"/>
                    <a:lumOff val="35000"/>
                  </a:schemeClr>
                </a:solidFill>
              </a:rPr>
              <a:t>provider.GetTemplate</a:t>
            </a:r>
            <a:r>
              <a:rPr lang="en-US" sz="1600" i="1" spc="-70" dirty="0" smtClean="0">
                <a:solidFill>
                  <a:schemeClr val="tx1">
                    <a:lumMod val="65000"/>
                    <a:lumOff val="35000"/>
                  </a:schemeClr>
                </a:solidFill>
              </a:rPr>
              <a:t>(</a:t>
            </a:r>
            <a:r>
              <a:rPr lang="en-US" sz="1600" i="1" spc="-70" dirty="0" err="1" smtClean="0">
                <a:solidFill>
                  <a:schemeClr val="tx1">
                    <a:lumMod val="65000"/>
                    <a:lumOff val="35000"/>
                  </a:schemeClr>
                </a:solidFill>
              </a:rPr>
              <a:t>templateName</a:t>
            </a:r>
            <a:r>
              <a:rPr lang="en-US" sz="1600" i="1" spc="-70" dirty="0" smtClean="0">
                <a:solidFill>
                  <a:schemeClr val="tx1">
                    <a:lumMod val="65000"/>
                    <a:lumOff val="35000"/>
                  </a:schemeClr>
                </a:solidFill>
              </a:rPr>
              <a:t>);</a:t>
            </a:r>
          </a:p>
        </p:txBody>
      </p:sp>
      <p:sp>
        <p:nvSpPr>
          <p:cNvPr id="90" name="TextBox 89"/>
          <p:cNvSpPr txBox="1"/>
          <p:nvPr/>
        </p:nvSpPr>
        <p:spPr>
          <a:xfrm>
            <a:off x="4421462" y="5540943"/>
            <a:ext cx="4808589" cy="492443"/>
          </a:xfrm>
          <a:prstGeom prst="rect">
            <a:avLst/>
          </a:prstGeom>
          <a:noFill/>
        </p:spPr>
        <p:txBody>
          <a:bodyPr wrap="square" lIns="0" tIns="0" rIns="0" bIns="0" rtlCol="0">
            <a:spAutoFit/>
          </a:bodyPr>
          <a:lstStyle/>
          <a:p>
            <a:r>
              <a:rPr lang="en-US" sz="1600" i="1" spc="-70" dirty="0" smtClean="0">
                <a:solidFill>
                  <a:schemeClr val="accent4"/>
                </a:solidFill>
              </a:rPr>
              <a:t>// </a:t>
            </a:r>
            <a:r>
              <a:rPr lang="en-US" sz="1600" i="1" spc="-70" dirty="0">
                <a:solidFill>
                  <a:schemeClr val="accent4"/>
                </a:solidFill>
              </a:rPr>
              <a:t>Apply template to existing site</a:t>
            </a:r>
          </a:p>
          <a:p>
            <a:r>
              <a:rPr lang="en-US" sz="1600" i="1" spc="-70" dirty="0" err="1" smtClean="0">
                <a:solidFill>
                  <a:schemeClr val="tx1">
                    <a:lumMod val="65000"/>
                    <a:lumOff val="35000"/>
                  </a:schemeClr>
                </a:solidFill>
              </a:rPr>
              <a:t>ctxTarget.Web.ApplyProvisioningTemplate</a:t>
            </a:r>
            <a:r>
              <a:rPr lang="en-US" sz="1600" i="1" spc="-70" dirty="0" smtClean="0">
                <a:solidFill>
                  <a:schemeClr val="tx1">
                    <a:lumMod val="65000"/>
                    <a:lumOff val="35000"/>
                  </a:schemeClr>
                </a:solidFill>
              </a:rPr>
              <a:t>(template</a:t>
            </a:r>
            <a:r>
              <a:rPr lang="en-US" sz="1600" i="1" spc="-70" dirty="0">
                <a:solidFill>
                  <a:schemeClr val="tx1">
                    <a:lumMod val="65000"/>
                    <a:lumOff val="35000"/>
                  </a:schemeClr>
                </a:solidFill>
              </a:rPr>
              <a:t>);</a:t>
            </a:r>
            <a:endParaRPr lang="en-US" sz="1600" i="1" spc="-70" dirty="0" smtClean="0">
              <a:solidFill>
                <a:schemeClr val="tx1">
                  <a:lumMod val="65000"/>
                  <a:lumOff val="35000"/>
                </a:schemeClr>
              </a:solidFill>
            </a:endParaRPr>
          </a:p>
        </p:txBody>
      </p:sp>
    </p:spTree>
    <p:extLst>
      <p:ext uri="{BB962C8B-B14F-4D97-AF65-F5344CB8AC3E}">
        <p14:creationId xmlns:p14="http://schemas.microsoft.com/office/powerpoint/2010/main" val="1125800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0"/>
                                        <p:tgtEl>
                                          <p:spTgt spid="58"/>
                                        </p:tgtEl>
                                      </p:cBhvr>
                                    </p:animEffect>
                                    <p:anim calcmode="lin" valueType="num">
                                      <p:cBhvr>
                                        <p:cTn id="18" dur="1000" fill="hold"/>
                                        <p:tgtEl>
                                          <p:spTgt spid="58"/>
                                        </p:tgtEl>
                                        <p:attrNameLst>
                                          <p:attrName>ppt_x</p:attrName>
                                        </p:attrNameLst>
                                      </p:cBhvr>
                                      <p:tavLst>
                                        <p:tav tm="0">
                                          <p:val>
                                            <p:strVal val="#ppt_x"/>
                                          </p:val>
                                        </p:tav>
                                        <p:tav tm="100000">
                                          <p:val>
                                            <p:strVal val="#ppt_x"/>
                                          </p:val>
                                        </p:tav>
                                      </p:tavLst>
                                    </p:anim>
                                    <p:anim calcmode="lin" valueType="num">
                                      <p:cBhvr>
                                        <p:cTn id="19" dur="1000" fill="hold"/>
                                        <p:tgtEl>
                                          <p:spTgt spid="5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anim calcmode="lin" valueType="num">
                                      <p:cBhvr>
                                        <p:cTn id="23" dur="1000" fill="hold"/>
                                        <p:tgtEl>
                                          <p:spTgt spid="63"/>
                                        </p:tgtEl>
                                        <p:attrNameLst>
                                          <p:attrName>ppt_x</p:attrName>
                                        </p:attrNameLst>
                                      </p:cBhvr>
                                      <p:tavLst>
                                        <p:tav tm="0">
                                          <p:val>
                                            <p:strVal val="#ppt_x"/>
                                          </p:val>
                                        </p:tav>
                                        <p:tav tm="100000">
                                          <p:val>
                                            <p:strVal val="#ppt_x"/>
                                          </p:val>
                                        </p:tav>
                                      </p:tavLst>
                                    </p:anim>
                                    <p:anim calcmode="lin" valueType="num">
                                      <p:cBhvr>
                                        <p:cTn id="24" dur="1000" fill="hold"/>
                                        <p:tgtEl>
                                          <p:spTgt spid="6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1000"/>
                                        <p:tgtEl>
                                          <p:spTgt spid="46"/>
                                        </p:tgtEl>
                                      </p:cBhvr>
                                    </p:animEffect>
                                    <p:anim calcmode="lin" valueType="num">
                                      <p:cBhvr>
                                        <p:cTn id="35" dur="1000" fill="hold"/>
                                        <p:tgtEl>
                                          <p:spTgt spid="46"/>
                                        </p:tgtEl>
                                        <p:attrNameLst>
                                          <p:attrName>ppt_x</p:attrName>
                                        </p:attrNameLst>
                                      </p:cBhvr>
                                      <p:tavLst>
                                        <p:tav tm="0">
                                          <p:val>
                                            <p:strVal val="#ppt_x"/>
                                          </p:val>
                                        </p:tav>
                                        <p:tav tm="100000">
                                          <p:val>
                                            <p:strVal val="#ppt_x"/>
                                          </p:val>
                                        </p:tav>
                                      </p:tavLst>
                                    </p:anim>
                                    <p:anim calcmode="lin" valueType="num">
                                      <p:cBhvr>
                                        <p:cTn id="36" dur="1000" fill="hold"/>
                                        <p:tgtEl>
                                          <p:spTgt spid="4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1000"/>
                                        <p:tgtEl>
                                          <p:spTgt spid="43"/>
                                        </p:tgtEl>
                                      </p:cBhvr>
                                    </p:animEffect>
                                    <p:anim calcmode="lin" valueType="num">
                                      <p:cBhvr>
                                        <p:cTn id="40" dur="1000" fill="hold"/>
                                        <p:tgtEl>
                                          <p:spTgt spid="43"/>
                                        </p:tgtEl>
                                        <p:attrNameLst>
                                          <p:attrName>ppt_x</p:attrName>
                                        </p:attrNameLst>
                                      </p:cBhvr>
                                      <p:tavLst>
                                        <p:tav tm="0">
                                          <p:val>
                                            <p:strVal val="#ppt_x"/>
                                          </p:val>
                                        </p:tav>
                                        <p:tav tm="100000">
                                          <p:val>
                                            <p:strVal val="#ppt_x"/>
                                          </p:val>
                                        </p:tav>
                                      </p:tavLst>
                                    </p:anim>
                                    <p:anim calcmode="lin" valueType="num">
                                      <p:cBhvr>
                                        <p:cTn id="41" dur="1000" fill="hold"/>
                                        <p:tgtEl>
                                          <p:spTgt spid="43"/>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fade">
                                      <p:cBhvr>
                                        <p:cTn id="44" dur="1000"/>
                                        <p:tgtEl>
                                          <p:spTgt spid="66"/>
                                        </p:tgtEl>
                                      </p:cBhvr>
                                    </p:animEffect>
                                    <p:anim calcmode="lin" valueType="num">
                                      <p:cBhvr>
                                        <p:cTn id="45" dur="1000" fill="hold"/>
                                        <p:tgtEl>
                                          <p:spTgt spid="66"/>
                                        </p:tgtEl>
                                        <p:attrNameLst>
                                          <p:attrName>ppt_x</p:attrName>
                                        </p:attrNameLst>
                                      </p:cBhvr>
                                      <p:tavLst>
                                        <p:tav tm="0">
                                          <p:val>
                                            <p:strVal val="#ppt_x"/>
                                          </p:val>
                                        </p:tav>
                                        <p:tav tm="100000">
                                          <p:val>
                                            <p:strVal val="#ppt_x"/>
                                          </p:val>
                                        </p:tav>
                                      </p:tavLst>
                                    </p:anim>
                                    <p:anim calcmode="lin" valueType="num">
                                      <p:cBhvr>
                                        <p:cTn id="46" dur="1000" fill="hold"/>
                                        <p:tgtEl>
                                          <p:spTgt spid="66"/>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1000"/>
                                        <p:tgtEl>
                                          <p:spTgt spid="40"/>
                                        </p:tgtEl>
                                      </p:cBhvr>
                                    </p:animEffect>
                                    <p:anim calcmode="lin" valueType="num">
                                      <p:cBhvr>
                                        <p:cTn id="50" dur="1000" fill="hold"/>
                                        <p:tgtEl>
                                          <p:spTgt spid="40"/>
                                        </p:tgtEl>
                                        <p:attrNameLst>
                                          <p:attrName>ppt_x</p:attrName>
                                        </p:attrNameLst>
                                      </p:cBhvr>
                                      <p:tavLst>
                                        <p:tav tm="0">
                                          <p:val>
                                            <p:strVal val="#ppt_x"/>
                                          </p:val>
                                        </p:tav>
                                        <p:tav tm="100000">
                                          <p:val>
                                            <p:strVal val="#ppt_x"/>
                                          </p:val>
                                        </p:tav>
                                      </p:tavLst>
                                    </p:anim>
                                    <p:anim calcmode="lin" valueType="num">
                                      <p:cBhvr>
                                        <p:cTn id="51" dur="1000" fill="hold"/>
                                        <p:tgtEl>
                                          <p:spTgt spid="40"/>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fade">
                                      <p:cBhvr>
                                        <p:cTn id="59" dur="1000"/>
                                        <p:tgtEl>
                                          <p:spTgt spid="89"/>
                                        </p:tgtEl>
                                      </p:cBhvr>
                                    </p:animEffect>
                                    <p:anim calcmode="lin" valueType="num">
                                      <p:cBhvr>
                                        <p:cTn id="60" dur="1000" fill="hold"/>
                                        <p:tgtEl>
                                          <p:spTgt spid="89"/>
                                        </p:tgtEl>
                                        <p:attrNameLst>
                                          <p:attrName>ppt_x</p:attrName>
                                        </p:attrNameLst>
                                      </p:cBhvr>
                                      <p:tavLst>
                                        <p:tav tm="0">
                                          <p:val>
                                            <p:strVal val="#ppt_x"/>
                                          </p:val>
                                        </p:tav>
                                        <p:tav tm="100000">
                                          <p:val>
                                            <p:strVal val="#ppt_x"/>
                                          </p:val>
                                        </p:tav>
                                      </p:tavLst>
                                    </p:anim>
                                    <p:anim calcmode="lin" valueType="num">
                                      <p:cBhvr>
                                        <p:cTn id="61" dur="1000" fill="hold"/>
                                        <p:tgtEl>
                                          <p:spTgt spid="89"/>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1000"/>
                                        <p:tgtEl>
                                          <p:spTgt spid="28"/>
                                        </p:tgtEl>
                                      </p:cBhvr>
                                    </p:animEffect>
                                    <p:anim calcmode="lin" valueType="num">
                                      <p:cBhvr>
                                        <p:cTn id="65" dur="1000" fill="hold"/>
                                        <p:tgtEl>
                                          <p:spTgt spid="28"/>
                                        </p:tgtEl>
                                        <p:attrNameLst>
                                          <p:attrName>ppt_x</p:attrName>
                                        </p:attrNameLst>
                                      </p:cBhvr>
                                      <p:tavLst>
                                        <p:tav tm="0">
                                          <p:val>
                                            <p:strVal val="#ppt_x"/>
                                          </p:val>
                                        </p:tav>
                                        <p:tav tm="100000">
                                          <p:val>
                                            <p:strVal val="#ppt_x"/>
                                          </p:val>
                                        </p:tav>
                                      </p:tavLst>
                                    </p:anim>
                                    <p:anim calcmode="lin" valueType="num">
                                      <p:cBhvr>
                                        <p:cTn id="66" dur="1000" fill="hold"/>
                                        <p:tgtEl>
                                          <p:spTgt spid="28"/>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1000"/>
                                        <p:tgtEl>
                                          <p:spTgt spid="30"/>
                                        </p:tgtEl>
                                      </p:cBhvr>
                                    </p:animEffect>
                                    <p:anim calcmode="lin" valueType="num">
                                      <p:cBhvr>
                                        <p:cTn id="70" dur="1000" fill="hold"/>
                                        <p:tgtEl>
                                          <p:spTgt spid="30"/>
                                        </p:tgtEl>
                                        <p:attrNameLst>
                                          <p:attrName>ppt_x</p:attrName>
                                        </p:attrNameLst>
                                      </p:cBhvr>
                                      <p:tavLst>
                                        <p:tav tm="0">
                                          <p:val>
                                            <p:strVal val="#ppt_x"/>
                                          </p:val>
                                        </p:tav>
                                        <p:tav tm="100000">
                                          <p:val>
                                            <p:strVal val="#ppt_x"/>
                                          </p:val>
                                        </p:tav>
                                      </p:tavLst>
                                    </p:anim>
                                    <p:anim calcmode="lin" valueType="num">
                                      <p:cBhvr>
                                        <p:cTn id="7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fade">
                                      <p:cBhvr>
                                        <p:cTn id="76" dur="1000"/>
                                        <p:tgtEl>
                                          <p:spTgt spid="52"/>
                                        </p:tgtEl>
                                      </p:cBhvr>
                                    </p:animEffect>
                                    <p:anim calcmode="lin" valueType="num">
                                      <p:cBhvr>
                                        <p:cTn id="77" dur="1000" fill="hold"/>
                                        <p:tgtEl>
                                          <p:spTgt spid="52"/>
                                        </p:tgtEl>
                                        <p:attrNameLst>
                                          <p:attrName>ppt_x</p:attrName>
                                        </p:attrNameLst>
                                      </p:cBhvr>
                                      <p:tavLst>
                                        <p:tav tm="0">
                                          <p:val>
                                            <p:strVal val="#ppt_x"/>
                                          </p:val>
                                        </p:tav>
                                        <p:tav tm="100000">
                                          <p:val>
                                            <p:strVal val="#ppt_x"/>
                                          </p:val>
                                        </p:tav>
                                      </p:tavLst>
                                    </p:anim>
                                    <p:anim calcmode="lin" valueType="num">
                                      <p:cBhvr>
                                        <p:cTn id="78" dur="1000" fill="hold"/>
                                        <p:tgtEl>
                                          <p:spTgt spid="52"/>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85"/>
                                        </p:tgtEl>
                                        <p:attrNameLst>
                                          <p:attrName>style.visibility</p:attrName>
                                        </p:attrNameLst>
                                      </p:cBhvr>
                                      <p:to>
                                        <p:strVal val="visible"/>
                                      </p:to>
                                    </p:set>
                                    <p:animEffect transition="in" filter="fade">
                                      <p:cBhvr>
                                        <p:cTn id="81" dur="1000"/>
                                        <p:tgtEl>
                                          <p:spTgt spid="85"/>
                                        </p:tgtEl>
                                      </p:cBhvr>
                                    </p:animEffect>
                                    <p:anim calcmode="lin" valueType="num">
                                      <p:cBhvr>
                                        <p:cTn id="82" dur="1000" fill="hold"/>
                                        <p:tgtEl>
                                          <p:spTgt spid="85"/>
                                        </p:tgtEl>
                                        <p:attrNameLst>
                                          <p:attrName>ppt_x</p:attrName>
                                        </p:attrNameLst>
                                      </p:cBhvr>
                                      <p:tavLst>
                                        <p:tav tm="0">
                                          <p:val>
                                            <p:strVal val="#ppt_x"/>
                                          </p:val>
                                        </p:tav>
                                        <p:tav tm="100000">
                                          <p:val>
                                            <p:strVal val="#ppt_x"/>
                                          </p:val>
                                        </p:tav>
                                      </p:tavLst>
                                    </p:anim>
                                    <p:anim calcmode="lin" valueType="num">
                                      <p:cBhvr>
                                        <p:cTn id="83" dur="1000" fill="hold"/>
                                        <p:tgtEl>
                                          <p:spTgt spid="85"/>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84"/>
                                        </p:tgtEl>
                                        <p:attrNameLst>
                                          <p:attrName>style.visibility</p:attrName>
                                        </p:attrNameLst>
                                      </p:cBhvr>
                                      <p:to>
                                        <p:strVal val="visible"/>
                                      </p:to>
                                    </p:set>
                                    <p:animEffect transition="in" filter="fade">
                                      <p:cBhvr>
                                        <p:cTn id="86" dur="1000"/>
                                        <p:tgtEl>
                                          <p:spTgt spid="84"/>
                                        </p:tgtEl>
                                      </p:cBhvr>
                                    </p:animEffect>
                                    <p:anim calcmode="lin" valueType="num">
                                      <p:cBhvr>
                                        <p:cTn id="87" dur="1000" fill="hold"/>
                                        <p:tgtEl>
                                          <p:spTgt spid="84"/>
                                        </p:tgtEl>
                                        <p:attrNameLst>
                                          <p:attrName>ppt_x</p:attrName>
                                        </p:attrNameLst>
                                      </p:cBhvr>
                                      <p:tavLst>
                                        <p:tav tm="0">
                                          <p:val>
                                            <p:strVal val="#ppt_x"/>
                                          </p:val>
                                        </p:tav>
                                        <p:tav tm="100000">
                                          <p:val>
                                            <p:strVal val="#ppt_x"/>
                                          </p:val>
                                        </p:tav>
                                      </p:tavLst>
                                    </p:anim>
                                    <p:anim calcmode="lin" valueType="num">
                                      <p:cBhvr>
                                        <p:cTn id="88" dur="1000" fill="hold"/>
                                        <p:tgtEl>
                                          <p:spTgt spid="84"/>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82"/>
                                        </p:tgtEl>
                                        <p:attrNameLst>
                                          <p:attrName>style.visibility</p:attrName>
                                        </p:attrNameLst>
                                      </p:cBhvr>
                                      <p:to>
                                        <p:strVal val="visible"/>
                                      </p:to>
                                    </p:set>
                                    <p:animEffect transition="in" filter="fade">
                                      <p:cBhvr>
                                        <p:cTn id="91" dur="1000"/>
                                        <p:tgtEl>
                                          <p:spTgt spid="82"/>
                                        </p:tgtEl>
                                      </p:cBhvr>
                                    </p:animEffect>
                                    <p:anim calcmode="lin" valueType="num">
                                      <p:cBhvr>
                                        <p:cTn id="92" dur="1000" fill="hold"/>
                                        <p:tgtEl>
                                          <p:spTgt spid="82"/>
                                        </p:tgtEl>
                                        <p:attrNameLst>
                                          <p:attrName>ppt_x</p:attrName>
                                        </p:attrNameLst>
                                      </p:cBhvr>
                                      <p:tavLst>
                                        <p:tav tm="0">
                                          <p:val>
                                            <p:strVal val="#ppt_x"/>
                                          </p:val>
                                        </p:tav>
                                        <p:tav tm="100000">
                                          <p:val>
                                            <p:strVal val="#ppt_x"/>
                                          </p:val>
                                        </p:tav>
                                      </p:tavLst>
                                    </p:anim>
                                    <p:anim calcmode="lin" valueType="num">
                                      <p:cBhvr>
                                        <p:cTn id="93" dur="1000" fill="hold"/>
                                        <p:tgtEl>
                                          <p:spTgt spid="82"/>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38"/>
                                        </p:tgtEl>
                                        <p:attrNameLst>
                                          <p:attrName>style.visibility</p:attrName>
                                        </p:attrNameLst>
                                      </p:cBhvr>
                                      <p:to>
                                        <p:strVal val="visible"/>
                                      </p:to>
                                    </p:set>
                                    <p:animEffect transition="in" filter="fade">
                                      <p:cBhvr>
                                        <p:cTn id="96" dur="1000"/>
                                        <p:tgtEl>
                                          <p:spTgt spid="38"/>
                                        </p:tgtEl>
                                      </p:cBhvr>
                                    </p:animEffect>
                                    <p:anim calcmode="lin" valueType="num">
                                      <p:cBhvr>
                                        <p:cTn id="97" dur="1000" fill="hold"/>
                                        <p:tgtEl>
                                          <p:spTgt spid="38"/>
                                        </p:tgtEl>
                                        <p:attrNameLst>
                                          <p:attrName>ppt_x</p:attrName>
                                        </p:attrNameLst>
                                      </p:cBhvr>
                                      <p:tavLst>
                                        <p:tav tm="0">
                                          <p:val>
                                            <p:strVal val="#ppt_x"/>
                                          </p:val>
                                        </p:tav>
                                        <p:tav tm="100000">
                                          <p:val>
                                            <p:strVal val="#ppt_x"/>
                                          </p:val>
                                        </p:tav>
                                      </p:tavLst>
                                    </p:anim>
                                    <p:anim calcmode="lin" valueType="num">
                                      <p:cBhvr>
                                        <p:cTn id="98" dur="1000" fill="hold"/>
                                        <p:tgtEl>
                                          <p:spTgt spid="38"/>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86"/>
                                        </p:tgtEl>
                                        <p:attrNameLst>
                                          <p:attrName>style.visibility</p:attrName>
                                        </p:attrNameLst>
                                      </p:cBhvr>
                                      <p:to>
                                        <p:strVal val="visible"/>
                                      </p:to>
                                    </p:set>
                                    <p:animEffect transition="in" filter="fade">
                                      <p:cBhvr>
                                        <p:cTn id="101" dur="1000"/>
                                        <p:tgtEl>
                                          <p:spTgt spid="86"/>
                                        </p:tgtEl>
                                      </p:cBhvr>
                                    </p:animEffect>
                                    <p:anim calcmode="lin" valueType="num">
                                      <p:cBhvr>
                                        <p:cTn id="102" dur="1000" fill="hold"/>
                                        <p:tgtEl>
                                          <p:spTgt spid="86"/>
                                        </p:tgtEl>
                                        <p:attrNameLst>
                                          <p:attrName>ppt_x</p:attrName>
                                        </p:attrNameLst>
                                      </p:cBhvr>
                                      <p:tavLst>
                                        <p:tav tm="0">
                                          <p:val>
                                            <p:strVal val="#ppt_x"/>
                                          </p:val>
                                        </p:tav>
                                        <p:tav tm="100000">
                                          <p:val>
                                            <p:strVal val="#ppt_x"/>
                                          </p:val>
                                        </p:tav>
                                      </p:tavLst>
                                    </p:anim>
                                    <p:anim calcmode="lin" valueType="num">
                                      <p:cBhvr>
                                        <p:cTn id="103" dur="1000" fill="hold"/>
                                        <p:tgtEl>
                                          <p:spTgt spid="86"/>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1000"/>
                                        <p:tgtEl>
                                          <p:spTgt spid="48"/>
                                        </p:tgtEl>
                                      </p:cBhvr>
                                    </p:animEffect>
                                    <p:anim calcmode="lin" valueType="num">
                                      <p:cBhvr>
                                        <p:cTn id="107" dur="1000" fill="hold"/>
                                        <p:tgtEl>
                                          <p:spTgt spid="48"/>
                                        </p:tgtEl>
                                        <p:attrNameLst>
                                          <p:attrName>ppt_x</p:attrName>
                                        </p:attrNameLst>
                                      </p:cBhvr>
                                      <p:tavLst>
                                        <p:tav tm="0">
                                          <p:val>
                                            <p:strVal val="#ppt_x"/>
                                          </p:val>
                                        </p:tav>
                                        <p:tav tm="100000">
                                          <p:val>
                                            <p:strVal val="#ppt_x"/>
                                          </p:val>
                                        </p:tav>
                                      </p:tavLst>
                                    </p:anim>
                                    <p:anim calcmode="lin" valueType="num">
                                      <p:cBhvr>
                                        <p:cTn id="108"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55"/>
                                        </p:tgtEl>
                                        <p:attrNameLst>
                                          <p:attrName>style.visibility</p:attrName>
                                        </p:attrNameLst>
                                      </p:cBhvr>
                                      <p:to>
                                        <p:strVal val="visible"/>
                                      </p:to>
                                    </p:set>
                                    <p:animEffect transition="in" filter="fade">
                                      <p:cBhvr>
                                        <p:cTn id="113" dur="1000"/>
                                        <p:tgtEl>
                                          <p:spTgt spid="55"/>
                                        </p:tgtEl>
                                      </p:cBhvr>
                                    </p:animEffect>
                                    <p:anim calcmode="lin" valueType="num">
                                      <p:cBhvr>
                                        <p:cTn id="114" dur="1000" fill="hold"/>
                                        <p:tgtEl>
                                          <p:spTgt spid="55"/>
                                        </p:tgtEl>
                                        <p:attrNameLst>
                                          <p:attrName>ppt_x</p:attrName>
                                        </p:attrNameLst>
                                      </p:cBhvr>
                                      <p:tavLst>
                                        <p:tav tm="0">
                                          <p:val>
                                            <p:strVal val="#ppt_x"/>
                                          </p:val>
                                        </p:tav>
                                        <p:tav tm="100000">
                                          <p:val>
                                            <p:strVal val="#ppt_x"/>
                                          </p:val>
                                        </p:tav>
                                      </p:tavLst>
                                    </p:anim>
                                    <p:anim calcmode="lin" valueType="num">
                                      <p:cBhvr>
                                        <p:cTn id="115" dur="1000" fill="hold"/>
                                        <p:tgtEl>
                                          <p:spTgt spid="55"/>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fade">
                                      <p:cBhvr>
                                        <p:cTn id="118" dur="1000"/>
                                        <p:tgtEl>
                                          <p:spTgt spid="69"/>
                                        </p:tgtEl>
                                      </p:cBhvr>
                                    </p:animEffect>
                                    <p:anim calcmode="lin" valueType="num">
                                      <p:cBhvr>
                                        <p:cTn id="119" dur="1000" fill="hold"/>
                                        <p:tgtEl>
                                          <p:spTgt spid="69"/>
                                        </p:tgtEl>
                                        <p:attrNameLst>
                                          <p:attrName>ppt_x</p:attrName>
                                        </p:attrNameLst>
                                      </p:cBhvr>
                                      <p:tavLst>
                                        <p:tav tm="0">
                                          <p:val>
                                            <p:strVal val="#ppt_x"/>
                                          </p:val>
                                        </p:tav>
                                        <p:tav tm="100000">
                                          <p:val>
                                            <p:strVal val="#ppt_x"/>
                                          </p:val>
                                        </p:tav>
                                      </p:tavLst>
                                    </p:anim>
                                    <p:anim calcmode="lin" valueType="num">
                                      <p:cBhvr>
                                        <p:cTn id="120" dur="1000" fill="hold"/>
                                        <p:tgtEl>
                                          <p:spTgt spid="69"/>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57"/>
                                        </p:tgtEl>
                                        <p:attrNameLst>
                                          <p:attrName>style.visibility</p:attrName>
                                        </p:attrNameLst>
                                      </p:cBhvr>
                                      <p:to>
                                        <p:strVal val="visible"/>
                                      </p:to>
                                    </p:set>
                                    <p:animEffect transition="in" filter="fade">
                                      <p:cBhvr>
                                        <p:cTn id="123" dur="1000"/>
                                        <p:tgtEl>
                                          <p:spTgt spid="57"/>
                                        </p:tgtEl>
                                      </p:cBhvr>
                                    </p:animEffect>
                                    <p:anim calcmode="lin" valueType="num">
                                      <p:cBhvr>
                                        <p:cTn id="124" dur="1000" fill="hold"/>
                                        <p:tgtEl>
                                          <p:spTgt spid="57"/>
                                        </p:tgtEl>
                                        <p:attrNameLst>
                                          <p:attrName>ppt_x</p:attrName>
                                        </p:attrNameLst>
                                      </p:cBhvr>
                                      <p:tavLst>
                                        <p:tav tm="0">
                                          <p:val>
                                            <p:strVal val="#ppt_x"/>
                                          </p:val>
                                        </p:tav>
                                        <p:tav tm="100000">
                                          <p:val>
                                            <p:strVal val="#ppt_x"/>
                                          </p:val>
                                        </p:tav>
                                      </p:tavLst>
                                    </p:anim>
                                    <p:anim calcmode="lin" valueType="num">
                                      <p:cBhvr>
                                        <p:cTn id="125" dur="1000" fill="hold"/>
                                        <p:tgtEl>
                                          <p:spTgt spid="57"/>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60"/>
                                        </p:tgtEl>
                                        <p:attrNameLst>
                                          <p:attrName>style.visibility</p:attrName>
                                        </p:attrNameLst>
                                      </p:cBhvr>
                                      <p:to>
                                        <p:strVal val="visible"/>
                                      </p:to>
                                    </p:set>
                                    <p:animEffect transition="in" filter="fade">
                                      <p:cBhvr>
                                        <p:cTn id="128" dur="1000"/>
                                        <p:tgtEl>
                                          <p:spTgt spid="60"/>
                                        </p:tgtEl>
                                      </p:cBhvr>
                                    </p:animEffect>
                                    <p:anim calcmode="lin" valueType="num">
                                      <p:cBhvr>
                                        <p:cTn id="129" dur="1000" fill="hold"/>
                                        <p:tgtEl>
                                          <p:spTgt spid="60"/>
                                        </p:tgtEl>
                                        <p:attrNameLst>
                                          <p:attrName>ppt_x</p:attrName>
                                        </p:attrNameLst>
                                      </p:cBhvr>
                                      <p:tavLst>
                                        <p:tav tm="0">
                                          <p:val>
                                            <p:strVal val="#ppt_x"/>
                                          </p:val>
                                        </p:tav>
                                        <p:tav tm="100000">
                                          <p:val>
                                            <p:strVal val="#ppt_x"/>
                                          </p:val>
                                        </p:tav>
                                      </p:tavLst>
                                    </p:anim>
                                    <p:anim calcmode="lin" valueType="num">
                                      <p:cBhvr>
                                        <p:cTn id="130" dur="1000" fill="hold"/>
                                        <p:tgtEl>
                                          <p:spTgt spid="60"/>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90"/>
                                        </p:tgtEl>
                                        <p:attrNameLst>
                                          <p:attrName>style.visibility</p:attrName>
                                        </p:attrNameLst>
                                      </p:cBhvr>
                                      <p:to>
                                        <p:strVal val="visible"/>
                                      </p:to>
                                    </p:set>
                                    <p:animEffect transition="in" filter="fade">
                                      <p:cBhvr>
                                        <p:cTn id="133" dur="1000"/>
                                        <p:tgtEl>
                                          <p:spTgt spid="90"/>
                                        </p:tgtEl>
                                      </p:cBhvr>
                                    </p:animEffect>
                                    <p:anim calcmode="lin" valueType="num">
                                      <p:cBhvr>
                                        <p:cTn id="134" dur="1000" fill="hold"/>
                                        <p:tgtEl>
                                          <p:spTgt spid="90"/>
                                        </p:tgtEl>
                                        <p:attrNameLst>
                                          <p:attrName>ppt_x</p:attrName>
                                        </p:attrNameLst>
                                      </p:cBhvr>
                                      <p:tavLst>
                                        <p:tav tm="0">
                                          <p:val>
                                            <p:strVal val="#ppt_x"/>
                                          </p:val>
                                        </p:tav>
                                        <p:tav tm="100000">
                                          <p:val>
                                            <p:strVal val="#ppt_x"/>
                                          </p:val>
                                        </p:tav>
                                      </p:tavLst>
                                    </p:anim>
                                    <p:anim calcmode="lin" valueType="num">
                                      <p:cBhvr>
                                        <p:cTn id="135"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9" grpId="0"/>
      <p:bldP spid="60" grpId="0"/>
      <p:bldP spid="89" grpId="0"/>
      <p:bldP spid="9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848514" y="1317172"/>
            <a:ext cx="1738271" cy="2359478"/>
            <a:chOff x="1910561" y="1692190"/>
            <a:chExt cx="1095374" cy="2026721"/>
          </a:xfrm>
        </p:grpSpPr>
        <p:sp>
          <p:nvSpPr>
            <p:cNvPr id="4" name="Freeform 3"/>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Custom Master Page</a:t>
              </a:r>
            </a:p>
          </p:txBody>
        </p:sp>
        <p:sp>
          <p:nvSpPr>
            <p:cNvPr id="5" name="Freeform 4"/>
            <p:cNvSpPr/>
            <p:nvPr/>
          </p:nvSpPr>
          <p:spPr>
            <a:xfrm>
              <a:off x="1910561" y="2018497"/>
              <a:ext cx="1095374" cy="1700414"/>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Full control on how the site is rendered</a:t>
              </a:r>
            </a:p>
            <a:p>
              <a:pPr marL="112679" lvl="1" indent="-112679" defTabSz="399853">
                <a:lnSpc>
                  <a:spcPct val="90000"/>
                </a:lnSpc>
                <a:spcBef>
                  <a:spcPct val="0"/>
                </a:spcBef>
                <a:spcAft>
                  <a:spcPct val="15000"/>
                </a:spcAft>
                <a:buChar char="••"/>
              </a:pPr>
              <a:r>
                <a:rPr lang="en-US" sz="1176" dirty="0"/>
                <a:t>Applied to each site, except for publishing sites</a:t>
              </a:r>
            </a:p>
            <a:p>
              <a:pPr marL="112679" lvl="1" indent="-112679" defTabSz="399853">
                <a:lnSpc>
                  <a:spcPct val="90000"/>
                </a:lnSpc>
                <a:spcBef>
                  <a:spcPct val="0"/>
                </a:spcBef>
                <a:spcAft>
                  <a:spcPct val="15000"/>
                </a:spcAft>
                <a:buChar char="••"/>
              </a:pPr>
              <a:r>
                <a:rPr lang="en-US" sz="1176" dirty="0"/>
                <a:t>Any updates to </a:t>
              </a:r>
              <a:r>
                <a:rPr lang="en-US" sz="1176" dirty="0" err="1"/>
                <a:t>oob</a:t>
              </a:r>
              <a:r>
                <a:rPr lang="en-US" sz="1176" dirty="0"/>
                <a:t> master pages are not automatically reflected on the sites </a:t>
              </a:r>
            </a:p>
          </p:txBody>
        </p:sp>
      </p:grpSp>
      <p:grpSp>
        <p:nvGrpSpPr>
          <p:cNvPr id="15" name="Group 14"/>
          <p:cNvGrpSpPr/>
          <p:nvPr/>
        </p:nvGrpSpPr>
        <p:grpSpPr>
          <a:xfrm>
            <a:off x="4841796" y="1317172"/>
            <a:ext cx="1738271" cy="2359478"/>
            <a:chOff x="3159289" y="1692190"/>
            <a:chExt cx="1095374" cy="2026721"/>
          </a:xfrm>
        </p:grpSpPr>
        <p:sp>
          <p:nvSpPr>
            <p:cNvPr id="6" name="Freeform 5"/>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Alternate CSS</a:t>
              </a:r>
            </a:p>
          </p:txBody>
        </p:sp>
        <p:sp>
          <p:nvSpPr>
            <p:cNvPr id="7" name="Freeform 6"/>
            <p:cNvSpPr/>
            <p:nvPr/>
          </p:nvSpPr>
          <p:spPr>
            <a:xfrm>
              <a:off x="3159289" y="2018497"/>
              <a:ext cx="1095374" cy="1700414"/>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override whatever CSS settings</a:t>
              </a:r>
            </a:p>
            <a:p>
              <a:pPr marL="112679" lvl="1" indent="-112679" defTabSz="399853">
                <a:lnSpc>
                  <a:spcPct val="90000"/>
                </a:lnSpc>
                <a:spcBef>
                  <a:spcPct val="0"/>
                </a:spcBef>
                <a:spcAft>
                  <a:spcPct val="15000"/>
                </a:spcAft>
                <a:buChar char="••"/>
              </a:pPr>
              <a:r>
                <a:rPr lang="en-US" sz="1176" dirty="0"/>
                <a:t>Control to color, fonts and even layout settings </a:t>
              </a:r>
            </a:p>
            <a:p>
              <a:pPr marL="112679" lvl="1" indent="-112679" defTabSz="399853">
                <a:lnSpc>
                  <a:spcPct val="90000"/>
                </a:lnSpc>
                <a:spcBef>
                  <a:spcPct val="0"/>
                </a:spcBef>
                <a:spcAft>
                  <a:spcPct val="15000"/>
                </a:spcAft>
                <a:buChar char="••"/>
              </a:pPr>
              <a:r>
                <a:rPr lang="en-US" sz="1176" dirty="0"/>
                <a:t>Configuration applied to each site</a:t>
              </a:r>
            </a:p>
          </p:txBody>
        </p:sp>
      </p:grpSp>
      <p:grpSp>
        <p:nvGrpSpPr>
          <p:cNvPr id="22" name="Group 21"/>
          <p:cNvGrpSpPr/>
          <p:nvPr/>
        </p:nvGrpSpPr>
        <p:grpSpPr>
          <a:xfrm>
            <a:off x="6835079" y="1322778"/>
            <a:ext cx="1738271" cy="2353871"/>
            <a:chOff x="4408016" y="1692190"/>
            <a:chExt cx="1095374" cy="2021905"/>
          </a:xfrm>
        </p:grpSpPr>
        <p:sp>
          <p:nvSpPr>
            <p:cNvPr id="8" name="Freeform 7"/>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Theme</a:t>
              </a:r>
            </a:p>
          </p:txBody>
        </p:sp>
        <p:sp>
          <p:nvSpPr>
            <p:cNvPr id="9" name="Freeform 8"/>
            <p:cNvSpPr/>
            <p:nvPr/>
          </p:nvSpPr>
          <p:spPr>
            <a:xfrm>
              <a:off x="4408016" y="2018497"/>
              <a:ext cx="1095374" cy="169559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control branding, fonts and background image of the sites</a:t>
              </a:r>
            </a:p>
            <a:p>
              <a:pPr marL="112679" lvl="1" indent="-112679" defTabSz="399853">
                <a:lnSpc>
                  <a:spcPct val="90000"/>
                </a:lnSpc>
                <a:spcBef>
                  <a:spcPct val="0"/>
                </a:spcBef>
                <a:spcAft>
                  <a:spcPct val="15000"/>
                </a:spcAft>
                <a:buChar char="••"/>
              </a:pPr>
              <a:r>
                <a:rPr lang="en-US" sz="1176" dirty="0"/>
                <a:t>Configuration applied to each site</a:t>
              </a:r>
            </a:p>
          </p:txBody>
        </p:sp>
      </p:grpSp>
      <p:sp>
        <p:nvSpPr>
          <p:cNvPr id="17" name="TextBox 16"/>
          <p:cNvSpPr txBox="1"/>
          <p:nvPr/>
        </p:nvSpPr>
        <p:spPr>
          <a:xfrm>
            <a:off x="1155263" y="2348137"/>
            <a:ext cx="924111" cy="331813"/>
          </a:xfrm>
          <a:prstGeom prst="rect">
            <a:avLst/>
          </a:prstGeom>
          <a:noFill/>
        </p:spPr>
        <p:txBody>
          <a:bodyPr wrap="none" rtlCol="0">
            <a:spAutoFit/>
          </a:bodyPr>
          <a:lstStyle/>
          <a:p>
            <a:r>
              <a:rPr lang="en-US" sz="1568" b="1" dirty="0">
                <a:latin typeface="Segoe UI" panose="020B0502040204020203" pitchFamily="34" charset="0"/>
                <a:cs typeface="Segoe UI" panose="020B0502040204020203" pitchFamily="34" charset="0"/>
              </a:rPr>
              <a:t>Options</a:t>
            </a:r>
          </a:p>
        </p:txBody>
      </p:sp>
      <p:sp>
        <p:nvSpPr>
          <p:cNvPr id="18" name="TextBox 17"/>
          <p:cNvSpPr txBox="1"/>
          <p:nvPr/>
        </p:nvSpPr>
        <p:spPr>
          <a:xfrm>
            <a:off x="1155263" y="4685324"/>
            <a:ext cx="1114288" cy="333530"/>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Flexibility</a:t>
            </a:r>
          </a:p>
        </p:txBody>
      </p:sp>
      <p:sp>
        <p:nvSpPr>
          <p:cNvPr id="19" name="TextBox 18"/>
          <p:cNvSpPr txBox="1"/>
          <p:nvPr/>
        </p:nvSpPr>
        <p:spPr>
          <a:xfrm>
            <a:off x="1155263" y="5347740"/>
            <a:ext cx="1345460" cy="814449"/>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Cost impact (short and long term)</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5083" y="5409116"/>
            <a:ext cx="692380" cy="69169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9772" y="5429352"/>
            <a:ext cx="692380" cy="692380"/>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0964" y="5469809"/>
            <a:ext cx="693065" cy="692380"/>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8023" y="5470494"/>
            <a:ext cx="692380" cy="691694"/>
          </a:xfrm>
          <a:prstGeom prst="rect">
            <a:avLst/>
          </a:prstGeom>
        </p:spPr>
      </p:pic>
      <p:sp>
        <p:nvSpPr>
          <p:cNvPr id="34" name="TextBox 33"/>
          <p:cNvSpPr txBox="1"/>
          <p:nvPr/>
        </p:nvSpPr>
        <p:spPr>
          <a:xfrm>
            <a:off x="1155263" y="3889510"/>
            <a:ext cx="1125849" cy="333530"/>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Support</a:t>
            </a:r>
          </a:p>
        </p:txBody>
      </p:sp>
      <p:sp>
        <p:nvSpPr>
          <p:cNvPr id="2" name="Title 1"/>
          <p:cNvSpPr>
            <a:spLocks noGrp="1"/>
          </p:cNvSpPr>
          <p:nvPr>
            <p:ph type="title"/>
          </p:nvPr>
        </p:nvSpPr>
        <p:spPr/>
        <p:txBody>
          <a:bodyPr/>
          <a:lstStyle/>
          <a:p>
            <a:r>
              <a:rPr lang="en-US" dirty="0" smtClean="0"/>
              <a:t>#2 - Branding</a:t>
            </a:r>
            <a:endParaRPr lang="en-US" dirty="0"/>
          </a:p>
        </p:txBody>
      </p:sp>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39429" y="3835450"/>
            <a:ext cx="1356378" cy="469847"/>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30709" y="3878469"/>
            <a:ext cx="1358759" cy="470672"/>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24835" y="3846319"/>
            <a:ext cx="1358759" cy="470672"/>
          </a:xfrm>
          <a:prstGeom prst="rect">
            <a:avLst/>
          </a:prstGeom>
        </p:spPr>
      </p:pic>
      <p:sp>
        <p:nvSpPr>
          <p:cNvPr id="45" name="TextBox 44"/>
          <p:cNvSpPr txBox="1"/>
          <p:nvPr/>
        </p:nvSpPr>
        <p:spPr>
          <a:xfrm>
            <a:off x="2848514" y="4638921"/>
            <a:ext cx="1738271" cy="461545"/>
          </a:xfrm>
          <a:prstGeom prst="rect">
            <a:avLst/>
          </a:prstGeom>
          <a:solidFill>
            <a:schemeClr val="accent4"/>
          </a:solidFill>
        </p:spPr>
        <p:txBody>
          <a:bodyPr wrap="square" lIns="182832" tIns="91416" rIns="182832" bIns="91416" rtlCol="0">
            <a:spAutoFit/>
          </a:bodyPr>
          <a:lstStyle/>
          <a:p>
            <a:pPr algn="ctr">
              <a:lnSpc>
                <a:spcPct val="90000"/>
              </a:lnSpc>
              <a:spcAft>
                <a:spcPts val="600"/>
              </a:spcAft>
            </a:pPr>
            <a:r>
              <a:rPr lang="en-US" sz="1999" dirty="0">
                <a:solidFill>
                  <a:schemeClr val="bg1"/>
                </a:solidFill>
              </a:rPr>
              <a:t>Unlimited</a:t>
            </a:r>
            <a:endParaRPr lang="en-US" sz="2399" dirty="0">
              <a:solidFill>
                <a:schemeClr val="bg1"/>
              </a:solidFill>
            </a:endParaRPr>
          </a:p>
        </p:txBody>
      </p:sp>
      <p:sp>
        <p:nvSpPr>
          <p:cNvPr id="55" name="TextBox 54"/>
          <p:cNvSpPr txBox="1"/>
          <p:nvPr/>
        </p:nvSpPr>
        <p:spPr>
          <a:xfrm>
            <a:off x="4841796" y="4621315"/>
            <a:ext cx="1738271" cy="461545"/>
          </a:xfrm>
          <a:prstGeom prst="rect">
            <a:avLst/>
          </a:prstGeom>
          <a:solidFill>
            <a:srgbClr val="00B050"/>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Good</a:t>
            </a:r>
          </a:p>
        </p:txBody>
      </p:sp>
      <p:sp>
        <p:nvSpPr>
          <p:cNvPr id="56" name="TextBox 55"/>
          <p:cNvSpPr txBox="1"/>
          <p:nvPr/>
        </p:nvSpPr>
        <p:spPr>
          <a:xfrm>
            <a:off x="6835078" y="4621314"/>
            <a:ext cx="1738273" cy="461545"/>
          </a:xfrm>
          <a:prstGeom prst="rect">
            <a:avLst/>
          </a:prstGeom>
          <a:solidFill>
            <a:srgbClr val="92D050"/>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Average</a:t>
            </a:r>
          </a:p>
        </p:txBody>
      </p:sp>
      <p:sp>
        <p:nvSpPr>
          <p:cNvPr id="57" name="TextBox 56"/>
          <p:cNvSpPr txBox="1"/>
          <p:nvPr/>
        </p:nvSpPr>
        <p:spPr>
          <a:xfrm>
            <a:off x="8828361" y="4638921"/>
            <a:ext cx="1738271" cy="461545"/>
          </a:xfrm>
          <a:prstGeom prst="rect">
            <a:avLst/>
          </a:prstGeom>
          <a:solidFill>
            <a:srgbClr val="92D050">
              <a:alpha val="50000"/>
            </a:srgbClr>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solidFill>
                  <a:schemeClr val="tx1">
                    <a:lumMod val="65000"/>
                    <a:lumOff val="35000"/>
                  </a:schemeClr>
                </a:solidFill>
              </a:rPr>
              <a:t>Fair</a:t>
            </a:r>
          </a:p>
        </p:txBody>
      </p:sp>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36584" y="3869878"/>
            <a:ext cx="1358759" cy="470672"/>
          </a:xfrm>
          <a:prstGeom prst="rect">
            <a:avLst/>
          </a:prstGeom>
        </p:spPr>
      </p:pic>
      <p:grpSp>
        <p:nvGrpSpPr>
          <p:cNvPr id="16" name="Group 15"/>
          <p:cNvGrpSpPr/>
          <p:nvPr/>
        </p:nvGrpSpPr>
        <p:grpSpPr>
          <a:xfrm>
            <a:off x="8970917" y="3814209"/>
            <a:ext cx="1478392" cy="525605"/>
            <a:chOff x="7729705" y="3606092"/>
            <a:chExt cx="1478777" cy="525742"/>
          </a:xfrm>
        </p:grpSpPr>
        <p:pic>
          <p:nvPicPr>
            <p:cNvPr id="50" name="Picture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29705" y="3606092"/>
              <a:ext cx="1359113" cy="470795"/>
            </a:xfrm>
            <a:prstGeom prst="rect">
              <a:avLst/>
            </a:prstGeom>
          </p:spPr>
        </p:pic>
        <p:sp>
          <p:nvSpPr>
            <p:cNvPr id="3" name="TextBox 2"/>
            <p:cNvSpPr txBox="1"/>
            <p:nvPr/>
          </p:nvSpPr>
          <p:spPr>
            <a:xfrm rot="20212867">
              <a:off x="8736878" y="3854835"/>
              <a:ext cx="471604" cy="276999"/>
            </a:xfrm>
            <a:prstGeom prst="rect">
              <a:avLst/>
            </a:prstGeom>
            <a:noFill/>
          </p:spPr>
          <p:txBody>
            <a:bodyPr wrap="none" rtlCol="0">
              <a:spAutoFit/>
            </a:bodyPr>
            <a:lstStyle/>
            <a:p>
              <a:r>
                <a:rPr lang="en-US" sz="1200" dirty="0">
                  <a:latin typeface="Segoe UI" panose="020B0502040204020203" pitchFamily="34" charset="0"/>
                  <a:cs typeface="Segoe UI" panose="020B0502040204020203" pitchFamily="34" charset="0"/>
                </a:rPr>
                <a:t>only</a:t>
              </a:r>
              <a:endParaRPr lang="en-GB" sz="1200" dirty="0">
                <a:latin typeface="Segoe UI" panose="020B0502040204020203" pitchFamily="34" charset="0"/>
                <a:cs typeface="Segoe UI" panose="020B0502040204020203" pitchFamily="34" charset="0"/>
              </a:endParaRPr>
            </a:p>
          </p:txBody>
        </p:sp>
      </p:grpSp>
      <p:grpSp>
        <p:nvGrpSpPr>
          <p:cNvPr id="41" name="Group 40"/>
          <p:cNvGrpSpPr/>
          <p:nvPr/>
        </p:nvGrpSpPr>
        <p:grpSpPr>
          <a:xfrm>
            <a:off x="8828361" y="1317172"/>
            <a:ext cx="1738271" cy="2359477"/>
            <a:chOff x="4408016" y="1692190"/>
            <a:chExt cx="1095374" cy="2026720"/>
          </a:xfrm>
        </p:grpSpPr>
        <p:sp>
          <p:nvSpPr>
            <p:cNvPr id="44" name="Freeform 43"/>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Office 365 Themes</a:t>
              </a:r>
            </a:p>
          </p:txBody>
        </p:sp>
        <p:sp>
          <p:nvSpPr>
            <p:cNvPr id="46" name="Freeform 45"/>
            <p:cNvSpPr/>
            <p:nvPr/>
          </p:nvSpPr>
          <p:spPr>
            <a:xfrm>
              <a:off x="4408016" y="2018497"/>
              <a:ext cx="1095374" cy="1700413"/>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centrally control branding cross all services in the Office 365</a:t>
              </a:r>
            </a:p>
            <a:p>
              <a:pPr marL="112679" lvl="1" indent="-112679" defTabSz="399853">
                <a:lnSpc>
                  <a:spcPct val="90000"/>
                </a:lnSpc>
                <a:spcBef>
                  <a:spcPct val="0"/>
                </a:spcBef>
                <a:spcAft>
                  <a:spcPct val="15000"/>
                </a:spcAft>
                <a:buChar char="••"/>
              </a:pPr>
              <a:r>
                <a:rPr lang="en-US" sz="1176" dirty="0"/>
                <a:t>Limited settings currently</a:t>
              </a:r>
            </a:p>
            <a:p>
              <a:pPr marL="112679" lvl="1" indent="-112679" defTabSz="399853">
                <a:lnSpc>
                  <a:spcPct val="90000"/>
                </a:lnSpc>
                <a:spcBef>
                  <a:spcPct val="0"/>
                </a:spcBef>
                <a:spcAft>
                  <a:spcPct val="15000"/>
                </a:spcAft>
                <a:buChar char="••"/>
              </a:pPr>
              <a:r>
                <a:rPr lang="en-US" sz="1176" dirty="0"/>
                <a:t>Can be overridden in site level</a:t>
              </a:r>
            </a:p>
            <a:p>
              <a:pPr marL="112679" lvl="1" indent="-112679" defTabSz="399853">
                <a:lnSpc>
                  <a:spcPct val="90000"/>
                </a:lnSpc>
                <a:spcBef>
                  <a:spcPct val="0"/>
                </a:spcBef>
                <a:spcAft>
                  <a:spcPct val="15000"/>
                </a:spcAft>
                <a:buChar char="••"/>
              </a:pPr>
              <a:r>
                <a:rPr lang="en-US" sz="1176" dirty="0"/>
                <a:t>Only in Office 365, not in on-premises</a:t>
              </a:r>
            </a:p>
          </p:txBody>
        </p:sp>
      </p:grpSp>
    </p:spTree>
    <p:extLst>
      <p:ext uri="{BB962C8B-B14F-4D97-AF65-F5344CB8AC3E}">
        <p14:creationId xmlns:p14="http://schemas.microsoft.com/office/powerpoint/2010/main" val="65320295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1000"/>
                                        <p:tgtEl>
                                          <p:spTgt spid="57"/>
                                        </p:tgtEl>
                                      </p:cBhvr>
                                    </p:animEffect>
                                    <p:anim calcmode="lin" valueType="num">
                                      <p:cBhvr>
                                        <p:cTn id="18" dur="1000" fill="hold"/>
                                        <p:tgtEl>
                                          <p:spTgt spid="57"/>
                                        </p:tgtEl>
                                        <p:attrNameLst>
                                          <p:attrName>ppt_x</p:attrName>
                                        </p:attrNameLst>
                                      </p:cBhvr>
                                      <p:tavLst>
                                        <p:tav tm="0">
                                          <p:val>
                                            <p:strVal val="#ppt_x"/>
                                          </p:val>
                                        </p:tav>
                                        <p:tav tm="100000">
                                          <p:val>
                                            <p:strVal val="#ppt_x"/>
                                          </p:val>
                                        </p:tav>
                                      </p:tavLst>
                                    </p:anim>
                                    <p:anim calcmode="lin" valueType="num">
                                      <p:cBhvr>
                                        <p:cTn id="19" dur="1000" fill="hold"/>
                                        <p:tgtEl>
                                          <p:spTgt spid="5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0"/>
                                        <p:tgtEl>
                                          <p:spTgt spid="49"/>
                                        </p:tgtEl>
                                      </p:cBhvr>
                                    </p:animEffect>
                                    <p:anim calcmode="lin" valueType="num">
                                      <p:cBhvr>
                                        <p:cTn id="35" dur="1000" fill="hold"/>
                                        <p:tgtEl>
                                          <p:spTgt spid="49"/>
                                        </p:tgtEl>
                                        <p:attrNameLst>
                                          <p:attrName>ppt_x</p:attrName>
                                        </p:attrNameLst>
                                      </p:cBhvr>
                                      <p:tavLst>
                                        <p:tav tm="0">
                                          <p:val>
                                            <p:strVal val="#ppt_x"/>
                                          </p:val>
                                        </p:tav>
                                        <p:tav tm="100000">
                                          <p:val>
                                            <p:strVal val="#ppt_x"/>
                                          </p:val>
                                        </p:tav>
                                      </p:tavLst>
                                    </p:anim>
                                    <p:anim calcmode="lin" valueType="num">
                                      <p:cBhvr>
                                        <p:cTn id="36" dur="1000" fill="hold"/>
                                        <p:tgtEl>
                                          <p:spTgt spid="4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1000"/>
                                        <p:tgtEl>
                                          <p:spTgt spid="56"/>
                                        </p:tgtEl>
                                      </p:cBhvr>
                                    </p:animEffect>
                                    <p:anim calcmode="lin" valueType="num">
                                      <p:cBhvr>
                                        <p:cTn id="40" dur="1000" fill="hold"/>
                                        <p:tgtEl>
                                          <p:spTgt spid="56"/>
                                        </p:tgtEl>
                                        <p:attrNameLst>
                                          <p:attrName>ppt_x</p:attrName>
                                        </p:attrNameLst>
                                      </p:cBhvr>
                                      <p:tavLst>
                                        <p:tav tm="0">
                                          <p:val>
                                            <p:strVal val="#ppt_x"/>
                                          </p:val>
                                        </p:tav>
                                        <p:tav tm="100000">
                                          <p:val>
                                            <p:strVal val="#ppt_x"/>
                                          </p:val>
                                        </p:tav>
                                      </p:tavLst>
                                    </p:anim>
                                    <p:anim calcmode="lin" valueType="num">
                                      <p:cBhvr>
                                        <p:cTn id="41" dur="1000" fill="hold"/>
                                        <p:tgtEl>
                                          <p:spTgt spid="5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1000"/>
                                        <p:tgtEl>
                                          <p:spTgt spid="48"/>
                                        </p:tgtEl>
                                      </p:cBhvr>
                                    </p:animEffect>
                                    <p:anim calcmode="lin" valueType="num">
                                      <p:cBhvr>
                                        <p:cTn id="57" dur="1000" fill="hold"/>
                                        <p:tgtEl>
                                          <p:spTgt spid="48"/>
                                        </p:tgtEl>
                                        <p:attrNameLst>
                                          <p:attrName>ppt_x</p:attrName>
                                        </p:attrNameLst>
                                      </p:cBhvr>
                                      <p:tavLst>
                                        <p:tav tm="0">
                                          <p:val>
                                            <p:strVal val="#ppt_x"/>
                                          </p:val>
                                        </p:tav>
                                        <p:tav tm="100000">
                                          <p:val>
                                            <p:strVal val="#ppt_x"/>
                                          </p:val>
                                        </p:tav>
                                      </p:tavLst>
                                    </p:anim>
                                    <p:anim calcmode="lin" valueType="num">
                                      <p:cBhvr>
                                        <p:cTn id="58" dur="1000" fill="hold"/>
                                        <p:tgtEl>
                                          <p:spTgt spid="48"/>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1000"/>
                                        <p:tgtEl>
                                          <p:spTgt spid="55"/>
                                        </p:tgtEl>
                                      </p:cBhvr>
                                    </p:animEffect>
                                    <p:anim calcmode="lin" valueType="num">
                                      <p:cBhvr>
                                        <p:cTn id="62" dur="1000" fill="hold"/>
                                        <p:tgtEl>
                                          <p:spTgt spid="55"/>
                                        </p:tgtEl>
                                        <p:attrNameLst>
                                          <p:attrName>ppt_x</p:attrName>
                                        </p:attrNameLst>
                                      </p:cBhvr>
                                      <p:tavLst>
                                        <p:tav tm="0">
                                          <p:val>
                                            <p:strVal val="#ppt_x"/>
                                          </p:val>
                                        </p:tav>
                                        <p:tav tm="100000">
                                          <p:val>
                                            <p:strVal val="#ppt_x"/>
                                          </p:val>
                                        </p:tav>
                                      </p:tavLst>
                                    </p:anim>
                                    <p:anim calcmode="lin" valueType="num">
                                      <p:cBhvr>
                                        <p:cTn id="63" dur="1000" fill="hold"/>
                                        <p:tgtEl>
                                          <p:spTgt spid="55"/>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anim calcmode="lin" valueType="num">
                                      <p:cBhvr>
                                        <p:cTn id="67" dur="1000" fill="hold"/>
                                        <p:tgtEl>
                                          <p:spTgt spid="20"/>
                                        </p:tgtEl>
                                        <p:attrNameLst>
                                          <p:attrName>ppt_x</p:attrName>
                                        </p:attrNameLst>
                                      </p:cBhvr>
                                      <p:tavLst>
                                        <p:tav tm="0">
                                          <p:val>
                                            <p:strVal val="#ppt_x"/>
                                          </p:val>
                                        </p:tav>
                                        <p:tav tm="100000">
                                          <p:val>
                                            <p:strVal val="#ppt_x"/>
                                          </p:val>
                                        </p:tav>
                                      </p:tavLst>
                                    </p:anim>
                                    <p:anim calcmode="lin" valueType="num">
                                      <p:cBhvr>
                                        <p:cTn id="6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1000"/>
                                        <p:tgtEl>
                                          <p:spTgt spid="14"/>
                                        </p:tgtEl>
                                      </p:cBhvr>
                                    </p:animEffect>
                                    <p:anim calcmode="lin" valueType="num">
                                      <p:cBhvr>
                                        <p:cTn id="74" dur="1000" fill="hold"/>
                                        <p:tgtEl>
                                          <p:spTgt spid="14"/>
                                        </p:tgtEl>
                                        <p:attrNameLst>
                                          <p:attrName>ppt_x</p:attrName>
                                        </p:attrNameLst>
                                      </p:cBhvr>
                                      <p:tavLst>
                                        <p:tav tm="0">
                                          <p:val>
                                            <p:strVal val="#ppt_x"/>
                                          </p:val>
                                        </p:tav>
                                        <p:tav tm="100000">
                                          <p:val>
                                            <p:strVal val="#ppt_x"/>
                                          </p:val>
                                        </p:tav>
                                      </p:tavLst>
                                    </p:anim>
                                    <p:anim calcmode="lin" valueType="num">
                                      <p:cBhvr>
                                        <p:cTn id="75" dur="1000" fill="hold"/>
                                        <p:tgtEl>
                                          <p:spTgt spid="14"/>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1000"/>
                                        <p:tgtEl>
                                          <p:spTgt spid="38"/>
                                        </p:tgtEl>
                                      </p:cBhvr>
                                    </p:animEffect>
                                    <p:anim calcmode="lin" valueType="num">
                                      <p:cBhvr>
                                        <p:cTn id="79" dur="1000" fill="hold"/>
                                        <p:tgtEl>
                                          <p:spTgt spid="38"/>
                                        </p:tgtEl>
                                        <p:attrNameLst>
                                          <p:attrName>ppt_x</p:attrName>
                                        </p:attrNameLst>
                                      </p:cBhvr>
                                      <p:tavLst>
                                        <p:tav tm="0">
                                          <p:val>
                                            <p:strVal val="#ppt_x"/>
                                          </p:val>
                                        </p:tav>
                                        <p:tav tm="100000">
                                          <p:val>
                                            <p:strVal val="#ppt_x"/>
                                          </p:val>
                                        </p:tav>
                                      </p:tavLst>
                                    </p:anim>
                                    <p:anim calcmode="lin" valueType="num">
                                      <p:cBhvr>
                                        <p:cTn id="80" dur="1000" fill="hold"/>
                                        <p:tgtEl>
                                          <p:spTgt spid="38"/>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1000"/>
                                        <p:tgtEl>
                                          <p:spTgt spid="45"/>
                                        </p:tgtEl>
                                      </p:cBhvr>
                                    </p:animEffect>
                                    <p:anim calcmode="lin" valueType="num">
                                      <p:cBhvr>
                                        <p:cTn id="84" dur="1000" fill="hold"/>
                                        <p:tgtEl>
                                          <p:spTgt spid="45"/>
                                        </p:tgtEl>
                                        <p:attrNameLst>
                                          <p:attrName>ppt_x</p:attrName>
                                        </p:attrNameLst>
                                      </p:cBhvr>
                                      <p:tavLst>
                                        <p:tav tm="0">
                                          <p:val>
                                            <p:strVal val="#ppt_x"/>
                                          </p:val>
                                        </p:tav>
                                        <p:tav tm="100000">
                                          <p:val>
                                            <p:strVal val="#ppt_x"/>
                                          </p:val>
                                        </p:tav>
                                      </p:tavLst>
                                    </p:anim>
                                    <p:anim calcmode="lin" valueType="num">
                                      <p:cBhvr>
                                        <p:cTn id="85" dur="1000" fill="hold"/>
                                        <p:tgtEl>
                                          <p:spTgt spid="45"/>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1000"/>
                                        <p:tgtEl>
                                          <p:spTgt spid="21"/>
                                        </p:tgtEl>
                                      </p:cBhvr>
                                    </p:animEffect>
                                    <p:anim calcmode="lin" valueType="num">
                                      <p:cBhvr>
                                        <p:cTn id="89" dur="1000" fill="hold"/>
                                        <p:tgtEl>
                                          <p:spTgt spid="21"/>
                                        </p:tgtEl>
                                        <p:attrNameLst>
                                          <p:attrName>ppt_x</p:attrName>
                                        </p:attrNameLst>
                                      </p:cBhvr>
                                      <p:tavLst>
                                        <p:tav tm="0">
                                          <p:val>
                                            <p:strVal val="#ppt_x"/>
                                          </p:val>
                                        </p:tav>
                                        <p:tav tm="100000">
                                          <p:val>
                                            <p:strVal val="#ppt_x"/>
                                          </p:val>
                                        </p:tav>
                                      </p:tavLst>
                                    </p:anim>
                                    <p:anim calcmode="lin" valueType="num">
                                      <p:cBhvr>
                                        <p:cTn id="9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5" grpId="0" animBg="1"/>
      <p:bldP spid="56" grpId="0" animBg="1"/>
      <p:bldP spid="5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i-FI" dirty="0" smtClean="0"/>
              <a:t>#3 – Avoid sandbox solutions</a:t>
            </a:r>
            <a:endParaRPr lang="en-GB" dirty="0"/>
          </a:p>
        </p:txBody>
      </p:sp>
      <p:sp>
        <p:nvSpPr>
          <p:cNvPr id="5" name="Content Placeholder 4"/>
          <p:cNvSpPr>
            <a:spLocks noGrp="1"/>
          </p:cNvSpPr>
          <p:nvPr>
            <p:ph type="body" sz="quarter" idx="10"/>
          </p:nvPr>
        </p:nvSpPr>
        <p:spPr/>
        <p:txBody>
          <a:bodyPr/>
          <a:lstStyle/>
          <a:p>
            <a:r>
              <a:rPr lang="en-US" dirty="0" smtClean="0"/>
              <a:t>Code behind sandbox solutions are deprecated</a:t>
            </a:r>
          </a:p>
          <a:p>
            <a:pPr lvl="1"/>
            <a:r>
              <a:rPr lang="en-US" dirty="0" smtClean="0"/>
              <a:t>Shows the direction where we are heading</a:t>
            </a:r>
          </a:p>
          <a:p>
            <a:r>
              <a:rPr lang="en-US" dirty="0" smtClean="0"/>
              <a:t>No centralized control for sandbox solutions</a:t>
            </a:r>
          </a:p>
          <a:p>
            <a:pPr lvl="1"/>
            <a:r>
              <a:rPr lang="en-US" dirty="0" smtClean="0"/>
              <a:t>No enterprise level capabilities for controlling available solutions</a:t>
            </a:r>
          </a:p>
          <a:p>
            <a:r>
              <a:rPr lang="en-US" dirty="0" smtClean="0"/>
              <a:t>Possible orphan issues with deactivation</a:t>
            </a:r>
          </a:p>
          <a:p>
            <a:pPr lvl="1"/>
            <a:r>
              <a:rPr lang="en-US" dirty="0" smtClean="0"/>
              <a:t>Still based on feature framework with it’s caveats</a:t>
            </a:r>
          </a:p>
          <a:p>
            <a:pPr lvl="1"/>
            <a:r>
              <a:rPr lang="en-US" dirty="0" smtClean="0"/>
              <a:t>“We deployed custom default.aspx and now things are broken”</a:t>
            </a:r>
          </a:p>
          <a:p>
            <a:r>
              <a:rPr lang="en-US" dirty="0" smtClean="0"/>
              <a:t>Requires deep understanding of </a:t>
            </a:r>
            <a:r>
              <a:rPr lang="en-US" dirty="0" err="1" smtClean="0"/>
              <a:t>SharePoint’isms</a:t>
            </a:r>
            <a:endParaRPr lang="en-US" dirty="0" smtClean="0"/>
          </a:p>
          <a:p>
            <a:r>
              <a:rPr lang="en-US" dirty="0" smtClean="0"/>
              <a:t>Update operations will require code anyway</a:t>
            </a:r>
            <a:endParaRPr lang="en-US" dirty="0"/>
          </a:p>
        </p:txBody>
      </p:sp>
    </p:spTree>
    <p:extLst>
      <p:ext uri="{BB962C8B-B14F-4D97-AF65-F5344CB8AC3E}">
        <p14:creationId xmlns:p14="http://schemas.microsoft.com/office/powerpoint/2010/main" val="189320554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8067651" y="3744266"/>
            <a:ext cx="1995195" cy="1307309"/>
            <a:chOff x="4395610" y="3071229"/>
            <a:chExt cx="1995195" cy="1307309"/>
          </a:xfrm>
        </p:grpSpPr>
        <p:sp>
          <p:nvSpPr>
            <p:cNvPr id="26" name="Rectangle 25"/>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Apps</a:t>
              </a:r>
            </a:p>
          </p:txBody>
        </p:sp>
        <p:pic>
          <p:nvPicPr>
            <p:cNvPr id="27" name="Picture 26"/>
            <p:cNvPicPr>
              <a:picLocks noChangeAspect="1"/>
            </p:cNvPicPr>
            <p:nvPr/>
          </p:nvPicPr>
          <p:blipFill>
            <a:blip r:embed="rId2"/>
            <a:stretch>
              <a:fillRect/>
            </a:stretch>
          </p:blipFill>
          <p:spPr>
            <a:xfrm>
              <a:off x="5246592" y="3476941"/>
              <a:ext cx="529349" cy="417312"/>
            </a:xfrm>
            <a:prstGeom prst="rect">
              <a:avLst/>
            </a:prstGeom>
          </p:spPr>
        </p:pic>
        <p:pic>
          <p:nvPicPr>
            <p:cNvPr id="28" name="Picture 27"/>
            <p:cNvPicPr>
              <a:picLocks noChangeAspect="1"/>
            </p:cNvPicPr>
            <p:nvPr/>
          </p:nvPicPr>
          <p:blipFill>
            <a:blip r:embed="rId2"/>
            <a:stretch>
              <a:fillRect/>
            </a:stretch>
          </p:blipFill>
          <p:spPr>
            <a:xfrm>
              <a:off x="5581574" y="3585493"/>
              <a:ext cx="556200" cy="438480"/>
            </a:xfrm>
            <a:prstGeom prst="rect">
              <a:avLst/>
            </a:prstGeom>
          </p:spPr>
        </p:pic>
        <p:pic>
          <p:nvPicPr>
            <p:cNvPr id="29" name="Picture 28"/>
            <p:cNvPicPr>
              <a:picLocks noChangeAspect="1"/>
            </p:cNvPicPr>
            <p:nvPr/>
          </p:nvPicPr>
          <p:blipFill>
            <a:blip r:embed="rId3"/>
            <a:stretch>
              <a:fillRect/>
            </a:stretch>
          </p:blipFill>
          <p:spPr>
            <a:xfrm>
              <a:off x="5970309" y="3700199"/>
              <a:ext cx="420496" cy="432326"/>
            </a:xfrm>
            <a:prstGeom prst="rect">
              <a:avLst/>
            </a:prstGeom>
          </p:spPr>
        </p:pic>
        <p:pic>
          <p:nvPicPr>
            <p:cNvPr id="30" name="Picture 29"/>
            <p:cNvPicPr>
              <a:picLocks noChangeAspect="1"/>
            </p:cNvPicPr>
            <p:nvPr/>
          </p:nvPicPr>
          <p:blipFill>
            <a:blip r:embed="rId4"/>
            <a:stretch>
              <a:fillRect/>
            </a:stretch>
          </p:blipFill>
          <p:spPr>
            <a:xfrm>
              <a:off x="4893565" y="3772769"/>
              <a:ext cx="688009" cy="605769"/>
            </a:xfrm>
            <a:prstGeom prst="rect">
              <a:avLst/>
            </a:prstGeom>
          </p:spPr>
        </p:pic>
      </p:grpSp>
      <p:grpSp>
        <p:nvGrpSpPr>
          <p:cNvPr id="7" name="Group 6"/>
          <p:cNvGrpSpPr>
            <a:grpSpLocks noChangeAspect="1"/>
          </p:cNvGrpSpPr>
          <p:nvPr/>
        </p:nvGrpSpPr>
        <p:grpSpPr>
          <a:xfrm>
            <a:off x="1811551" y="1905541"/>
            <a:ext cx="3096062" cy="2628000"/>
            <a:chOff x="1189689" y="976497"/>
            <a:chExt cx="3486193" cy="2959150"/>
          </a:xfrm>
        </p:grpSpPr>
        <p:grpSp>
          <p:nvGrpSpPr>
            <p:cNvPr id="8" name="Group 7"/>
            <p:cNvGrpSpPr/>
            <p:nvPr/>
          </p:nvGrpSpPr>
          <p:grpSpPr>
            <a:xfrm>
              <a:off x="3605640" y="1950993"/>
              <a:ext cx="1070242" cy="1327793"/>
              <a:chOff x="1919646" y="3675113"/>
              <a:chExt cx="902998" cy="1126838"/>
            </a:xfrm>
          </p:grpSpPr>
          <p:pic>
            <p:nvPicPr>
              <p:cNvPr id="23" name="Picture 22"/>
              <p:cNvPicPr>
                <a:picLocks noChangeAspect="1"/>
              </p:cNvPicPr>
              <p:nvPr/>
            </p:nvPicPr>
            <p:blipFill>
              <a:blip r:embed="rId5"/>
              <a:stretch>
                <a:fillRect/>
              </a:stretch>
            </p:blipFill>
            <p:spPr>
              <a:xfrm>
                <a:off x="1919646" y="3675113"/>
                <a:ext cx="674964" cy="892879"/>
              </a:xfrm>
              <a:prstGeom prst="rect">
                <a:avLst/>
              </a:prstGeom>
            </p:spPr>
          </p:pic>
          <p:pic>
            <p:nvPicPr>
              <p:cNvPr id="24" name="Picture 23"/>
              <p:cNvPicPr>
                <a:picLocks noChangeAspect="1"/>
              </p:cNvPicPr>
              <p:nvPr/>
            </p:nvPicPr>
            <p:blipFill>
              <a:blip r:embed="rId6"/>
              <a:stretch>
                <a:fillRect/>
              </a:stretch>
            </p:blipFill>
            <p:spPr>
              <a:xfrm>
                <a:off x="2210824" y="4189471"/>
                <a:ext cx="611820" cy="612480"/>
              </a:xfrm>
              <a:prstGeom prst="rect">
                <a:avLst/>
              </a:prstGeom>
            </p:spPr>
          </p:pic>
        </p:grpSp>
        <p:grpSp>
          <p:nvGrpSpPr>
            <p:cNvPr id="9" name="Group 8"/>
            <p:cNvGrpSpPr/>
            <p:nvPr/>
          </p:nvGrpSpPr>
          <p:grpSpPr>
            <a:xfrm>
              <a:off x="1189689" y="1453879"/>
              <a:ext cx="2516893" cy="2481768"/>
              <a:chOff x="4383758" y="2311697"/>
              <a:chExt cx="2516893" cy="2481768"/>
            </a:xfrm>
          </p:grpSpPr>
          <p:sp>
            <p:nvSpPr>
              <p:cNvPr id="11" name="Rectangle 10"/>
              <p:cNvSpPr/>
              <p:nvPr/>
            </p:nvSpPr>
            <p:spPr bwMode="auto">
              <a:xfrm>
                <a:off x="4537410" y="2311697"/>
                <a:ext cx="2017543" cy="2200147"/>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SharePoint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Service</a:t>
                </a:r>
              </a:p>
            </p:txBody>
          </p:sp>
          <p:grpSp>
            <p:nvGrpSpPr>
              <p:cNvPr id="12" name="Group 11"/>
              <p:cNvGrpSpPr/>
              <p:nvPr/>
            </p:nvGrpSpPr>
            <p:grpSpPr>
              <a:xfrm>
                <a:off x="5421611" y="2886866"/>
                <a:ext cx="1479040" cy="1043909"/>
                <a:chOff x="4557447" y="1721445"/>
                <a:chExt cx="1479040" cy="1043909"/>
              </a:xfrm>
            </p:grpSpPr>
            <p:pic>
              <p:nvPicPr>
                <p:cNvPr id="20" name="Picture 19"/>
                <p:cNvPicPr>
                  <a:picLocks noChangeAspect="1"/>
                </p:cNvPicPr>
                <p:nvPr/>
              </p:nvPicPr>
              <p:blipFill>
                <a:blip r:embed="rId7"/>
                <a:stretch>
                  <a:fillRect/>
                </a:stretch>
              </p:blipFill>
              <p:spPr>
                <a:xfrm>
                  <a:off x="4557447" y="1902539"/>
                  <a:ext cx="477423" cy="839046"/>
                </a:xfrm>
                <a:prstGeom prst="rect">
                  <a:avLst/>
                </a:prstGeom>
              </p:spPr>
            </p:pic>
            <p:pic>
              <p:nvPicPr>
                <p:cNvPr id="21" name="Picture 20"/>
                <p:cNvPicPr>
                  <a:picLocks noChangeAspect="1"/>
                </p:cNvPicPr>
                <p:nvPr/>
              </p:nvPicPr>
              <p:blipFill>
                <a:blip r:embed="rId7"/>
                <a:stretch>
                  <a:fillRect/>
                </a:stretch>
              </p:blipFill>
              <p:spPr>
                <a:xfrm>
                  <a:off x="4869643" y="1721445"/>
                  <a:ext cx="477423" cy="839046"/>
                </a:xfrm>
                <a:prstGeom prst="rect">
                  <a:avLst/>
                </a:prstGeom>
              </p:spPr>
            </p:pic>
            <p:pic>
              <p:nvPicPr>
                <p:cNvPr id="22" name="Picture 21"/>
                <p:cNvPicPr>
                  <a:picLocks noChangeAspect="1"/>
                </p:cNvPicPr>
                <p:nvPr/>
              </p:nvPicPr>
              <p:blipFill>
                <a:blip r:embed="rId8"/>
                <a:stretch>
                  <a:fillRect/>
                </a:stretch>
              </p:blipFill>
              <p:spPr>
                <a:xfrm>
                  <a:off x="5153580" y="1902539"/>
                  <a:ext cx="882907" cy="862815"/>
                </a:xfrm>
                <a:prstGeom prst="rect">
                  <a:avLst/>
                </a:prstGeom>
              </p:spPr>
            </p:pic>
          </p:grpSp>
          <p:grpSp>
            <p:nvGrpSpPr>
              <p:cNvPr id="13" name="Group 12"/>
              <p:cNvGrpSpPr/>
              <p:nvPr/>
            </p:nvGrpSpPr>
            <p:grpSpPr>
              <a:xfrm>
                <a:off x="4880542" y="3820782"/>
                <a:ext cx="944427" cy="972683"/>
                <a:chOff x="3981885" y="2834055"/>
                <a:chExt cx="944427" cy="972683"/>
              </a:xfrm>
            </p:grpSpPr>
            <p:pic>
              <p:nvPicPr>
                <p:cNvPr id="17" name="Picture 16"/>
                <p:cNvPicPr>
                  <a:picLocks noChangeAspect="1"/>
                </p:cNvPicPr>
                <p:nvPr/>
              </p:nvPicPr>
              <p:blipFill>
                <a:blip r:embed="rId7"/>
                <a:stretch>
                  <a:fillRect/>
                </a:stretch>
              </p:blipFill>
              <p:spPr>
                <a:xfrm>
                  <a:off x="3981885" y="2967692"/>
                  <a:ext cx="477423" cy="839046"/>
                </a:xfrm>
                <a:prstGeom prst="rect">
                  <a:avLst/>
                </a:prstGeom>
              </p:spPr>
            </p:pic>
            <p:pic>
              <p:nvPicPr>
                <p:cNvPr id="18" name="Picture 17"/>
                <p:cNvPicPr>
                  <a:picLocks noChangeAspect="1"/>
                </p:cNvPicPr>
                <p:nvPr/>
              </p:nvPicPr>
              <p:blipFill>
                <a:blip r:embed="rId7"/>
                <a:stretch>
                  <a:fillRect/>
                </a:stretch>
              </p:blipFill>
              <p:spPr>
                <a:xfrm>
                  <a:off x="4269036" y="2834055"/>
                  <a:ext cx="477423" cy="839046"/>
                </a:xfrm>
                <a:prstGeom prst="rect">
                  <a:avLst/>
                </a:prstGeom>
              </p:spPr>
            </p:pic>
            <p:pic>
              <p:nvPicPr>
                <p:cNvPr id="19" name="Picture 18"/>
                <p:cNvPicPr>
                  <a:picLocks noChangeAspect="1"/>
                </p:cNvPicPr>
                <p:nvPr/>
              </p:nvPicPr>
              <p:blipFill>
                <a:blip r:embed="rId9"/>
                <a:stretch>
                  <a:fillRect/>
                </a:stretch>
              </p:blipFill>
              <p:spPr>
                <a:xfrm>
                  <a:off x="4480085" y="3260431"/>
                  <a:ext cx="446227" cy="456212"/>
                </a:xfrm>
                <a:prstGeom prst="rect">
                  <a:avLst/>
                </a:prstGeom>
              </p:spPr>
            </p:pic>
          </p:grpSp>
          <p:grpSp>
            <p:nvGrpSpPr>
              <p:cNvPr id="14" name="Group 13"/>
              <p:cNvGrpSpPr/>
              <p:nvPr/>
            </p:nvGrpSpPr>
            <p:grpSpPr>
              <a:xfrm>
                <a:off x="4383758" y="2988031"/>
                <a:ext cx="968998" cy="971748"/>
                <a:chOff x="3601101" y="2714202"/>
                <a:chExt cx="968998" cy="971748"/>
              </a:xfrm>
            </p:grpSpPr>
            <p:pic>
              <p:nvPicPr>
                <p:cNvPr id="15" name="Picture 14"/>
                <p:cNvPicPr>
                  <a:picLocks noChangeAspect="1"/>
                </p:cNvPicPr>
                <p:nvPr/>
              </p:nvPicPr>
              <p:blipFill>
                <a:blip r:embed="rId7"/>
                <a:stretch>
                  <a:fillRect/>
                </a:stretch>
              </p:blipFill>
              <p:spPr>
                <a:xfrm>
                  <a:off x="3601101" y="2846904"/>
                  <a:ext cx="477423" cy="839046"/>
                </a:xfrm>
                <a:prstGeom prst="rect">
                  <a:avLst/>
                </a:prstGeom>
              </p:spPr>
            </p:pic>
            <p:pic>
              <p:nvPicPr>
                <p:cNvPr id="16" name="Picture 15"/>
                <p:cNvPicPr>
                  <a:picLocks noChangeAspect="1"/>
                </p:cNvPicPr>
                <p:nvPr/>
              </p:nvPicPr>
              <p:blipFill>
                <a:blip r:embed="rId10"/>
                <a:stretch>
                  <a:fillRect/>
                </a:stretch>
              </p:blipFill>
              <p:spPr>
                <a:xfrm>
                  <a:off x="3875612" y="2714202"/>
                  <a:ext cx="694487" cy="898458"/>
                </a:xfrm>
                <a:prstGeom prst="rect">
                  <a:avLst/>
                </a:prstGeom>
              </p:spPr>
            </p:pic>
          </p:grpSp>
        </p:grpSp>
        <p:pic>
          <p:nvPicPr>
            <p:cNvPr id="10" name="Picture 9"/>
            <p:cNvPicPr>
              <a:picLocks noChangeAspect="1"/>
            </p:cNvPicPr>
            <p:nvPr/>
          </p:nvPicPr>
          <p:blipFill>
            <a:blip r:embed="rId11"/>
            <a:stretch>
              <a:fillRect/>
            </a:stretch>
          </p:blipFill>
          <p:spPr>
            <a:xfrm>
              <a:off x="3058769" y="976497"/>
              <a:ext cx="1485788" cy="974496"/>
            </a:xfrm>
            <a:prstGeom prst="rect">
              <a:avLst/>
            </a:prstGeom>
          </p:spPr>
        </p:pic>
      </p:grpSp>
      <p:cxnSp>
        <p:nvCxnSpPr>
          <p:cNvPr id="31" name="Straight Arrow Connector 30"/>
          <p:cNvCxnSpPr/>
          <p:nvPr/>
        </p:nvCxnSpPr>
        <p:spPr>
          <a:xfrm flipH="1" flipV="1">
            <a:off x="3962315" y="4192558"/>
            <a:ext cx="3910968" cy="3281"/>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2" name="Group 31"/>
          <p:cNvGrpSpPr/>
          <p:nvPr/>
        </p:nvGrpSpPr>
        <p:grpSpPr>
          <a:xfrm>
            <a:off x="9642350" y="3526290"/>
            <a:ext cx="514401" cy="514401"/>
            <a:chOff x="492" y="17985"/>
            <a:chExt cx="524853" cy="524853"/>
          </a:xfrm>
        </p:grpSpPr>
        <p:sp>
          <p:nvSpPr>
            <p:cNvPr id="33" name="Oval 3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smtClean="0"/>
                <a:t>2</a:t>
              </a:r>
              <a:endParaRPr lang="en-US" sz="2352" dirty="0"/>
            </a:p>
          </p:txBody>
        </p:sp>
      </p:grpSp>
      <p:cxnSp>
        <p:nvCxnSpPr>
          <p:cNvPr id="40" name="Straight Connector 39"/>
          <p:cNvCxnSpPr/>
          <p:nvPr/>
        </p:nvCxnSpPr>
        <p:spPr>
          <a:xfrm flipH="1">
            <a:off x="6317295" y="2688353"/>
            <a:ext cx="176408" cy="1348347"/>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41" name="TextBox 4"/>
          <p:cNvSpPr txBox="1"/>
          <p:nvPr/>
        </p:nvSpPr>
        <p:spPr>
          <a:xfrm>
            <a:off x="5595802" y="1754654"/>
            <a:ext cx="3557290" cy="1781162"/>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Scheduled execution which accesses the needed resources from the SharePoint service and performs the required automation.</a:t>
            </a:r>
          </a:p>
          <a:p>
            <a:pPr marL="0" lvl="1"/>
            <a:endParaRPr lang="fi-FI" sz="1400" dirty="0">
              <a:solidFill>
                <a:schemeClr val="bg1"/>
              </a:solidFill>
            </a:endParaRPr>
          </a:p>
          <a:p>
            <a:pPr marL="0" lvl="1"/>
            <a:r>
              <a:rPr lang="en-US" sz="1400" dirty="0" smtClean="0">
                <a:solidFill>
                  <a:schemeClr val="bg1"/>
                </a:solidFill>
              </a:rPr>
              <a:t>Can use either specific account for connection or </a:t>
            </a:r>
            <a:r>
              <a:rPr lang="en-US" sz="1400" dirty="0" err="1" smtClean="0">
                <a:solidFill>
                  <a:schemeClr val="bg1"/>
                </a:solidFill>
              </a:rPr>
              <a:t>oAuth</a:t>
            </a:r>
            <a:r>
              <a:rPr lang="en-US" sz="1400" dirty="0" smtClean="0">
                <a:solidFill>
                  <a:schemeClr val="bg1"/>
                </a:solidFill>
              </a:rPr>
              <a:t> based app-only token approach</a:t>
            </a:r>
            <a:endParaRPr lang="en-US" sz="1400" dirty="0">
              <a:solidFill>
                <a:schemeClr val="bg1"/>
              </a:solidFill>
            </a:endParaRPr>
          </a:p>
        </p:txBody>
      </p:sp>
      <p:grpSp>
        <p:nvGrpSpPr>
          <p:cNvPr id="44" name="Group 43"/>
          <p:cNvGrpSpPr/>
          <p:nvPr/>
        </p:nvGrpSpPr>
        <p:grpSpPr>
          <a:xfrm>
            <a:off x="3432946" y="4202832"/>
            <a:ext cx="514401" cy="514401"/>
            <a:chOff x="492" y="17985"/>
            <a:chExt cx="524853" cy="524853"/>
          </a:xfrm>
        </p:grpSpPr>
        <p:sp>
          <p:nvSpPr>
            <p:cNvPr id="45" name="Oval 4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1</a:t>
              </a:r>
              <a:endParaRPr lang="en-US" sz="2352" dirty="0"/>
            </a:p>
          </p:txBody>
        </p:sp>
      </p:grpSp>
      <p:sp>
        <p:nvSpPr>
          <p:cNvPr id="35" name="Title 34"/>
          <p:cNvSpPr>
            <a:spLocks noGrp="1"/>
          </p:cNvSpPr>
          <p:nvPr>
            <p:ph type="title"/>
          </p:nvPr>
        </p:nvSpPr>
        <p:spPr/>
        <p:txBody>
          <a:bodyPr/>
          <a:lstStyle/>
          <a:p>
            <a:r>
              <a:rPr lang="fi-FI" dirty="0" smtClean="0"/>
              <a:t>#4 - Remote timer job</a:t>
            </a:r>
            <a:endParaRPr lang="en-GB" dirty="0"/>
          </a:p>
        </p:txBody>
      </p:sp>
      <p:grpSp>
        <p:nvGrpSpPr>
          <p:cNvPr id="42" name="Group 41"/>
          <p:cNvGrpSpPr/>
          <p:nvPr/>
        </p:nvGrpSpPr>
        <p:grpSpPr>
          <a:xfrm>
            <a:off x="6829169" y="4621005"/>
            <a:ext cx="1551508" cy="1117041"/>
            <a:chOff x="7303388" y="5401003"/>
            <a:chExt cx="1551508" cy="1117041"/>
          </a:xfrm>
        </p:grpSpPr>
        <p:sp>
          <p:nvSpPr>
            <p:cNvPr id="43" name="Arc 42"/>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47" name="Group 46"/>
            <p:cNvGrpSpPr/>
            <p:nvPr/>
          </p:nvGrpSpPr>
          <p:grpSpPr>
            <a:xfrm>
              <a:off x="7524159" y="5401003"/>
              <a:ext cx="1330737" cy="1117041"/>
              <a:chOff x="5602373" y="5181081"/>
              <a:chExt cx="1330737" cy="1117041"/>
            </a:xfrm>
          </p:grpSpPr>
          <p:sp>
            <p:nvSpPr>
              <p:cNvPr id="48" name="Rectangle 47"/>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Remote timer job</a:t>
                </a:r>
              </a:p>
            </p:txBody>
          </p:sp>
          <p:pic>
            <p:nvPicPr>
              <p:cNvPr id="49" name="Picture 48"/>
              <p:cNvPicPr>
                <a:picLocks noChangeAspect="1"/>
              </p:cNvPicPr>
              <p:nvPr/>
            </p:nvPicPr>
            <p:blipFill>
              <a:blip r:embed="rId12"/>
              <a:stretch>
                <a:fillRect/>
              </a:stretch>
            </p:blipFill>
            <p:spPr>
              <a:xfrm>
                <a:off x="6173273" y="5504682"/>
                <a:ext cx="730013" cy="793440"/>
              </a:xfrm>
              <a:prstGeom prst="rect">
                <a:avLst/>
              </a:prstGeom>
            </p:spPr>
          </p:pic>
        </p:grpSp>
      </p:grpSp>
    </p:spTree>
    <p:extLst>
      <p:ext uri="{BB962C8B-B14F-4D97-AF65-F5344CB8AC3E}">
        <p14:creationId xmlns:p14="http://schemas.microsoft.com/office/powerpoint/2010/main" val="33232778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1000"/>
                                        <p:tgtEl>
                                          <p:spTgt spid="40"/>
                                        </p:tgtEl>
                                      </p:cBhvr>
                                    </p:animEffect>
                                    <p:anim calcmode="lin" valueType="num">
                                      <p:cBhvr>
                                        <p:cTn id="18" dur="1000" fill="hold"/>
                                        <p:tgtEl>
                                          <p:spTgt spid="40"/>
                                        </p:tgtEl>
                                        <p:attrNameLst>
                                          <p:attrName>ppt_x</p:attrName>
                                        </p:attrNameLst>
                                      </p:cBhvr>
                                      <p:tavLst>
                                        <p:tav tm="0">
                                          <p:val>
                                            <p:strVal val="#ppt_x"/>
                                          </p:val>
                                        </p:tav>
                                        <p:tav tm="100000">
                                          <p:val>
                                            <p:strVal val="#ppt_x"/>
                                          </p:val>
                                        </p:tav>
                                      </p:tavLst>
                                    </p:anim>
                                    <p:anim calcmode="lin" valueType="num">
                                      <p:cBhvr>
                                        <p:cTn id="19" dur="1000" fill="hold"/>
                                        <p:tgtEl>
                                          <p:spTgt spid="4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1000"/>
                                        <p:tgtEl>
                                          <p:spTgt spid="42"/>
                                        </p:tgtEl>
                                      </p:cBhvr>
                                    </p:animEffect>
                                    <p:anim calcmode="lin" valueType="num">
                                      <p:cBhvr>
                                        <p:cTn id="33" dur="1000" fill="hold"/>
                                        <p:tgtEl>
                                          <p:spTgt spid="42"/>
                                        </p:tgtEl>
                                        <p:attrNameLst>
                                          <p:attrName>ppt_x</p:attrName>
                                        </p:attrNameLst>
                                      </p:cBhvr>
                                      <p:tavLst>
                                        <p:tav tm="0">
                                          <p:val>
                                            <p:strVal val="#ppt_x"/>
                                          </p:val>
                                        </p:tav>
                                        <p:tav tm="100000">
                                          <p:val>
                                            <p:strVal val="#ppt_x"/>
                                          </p:val>
                                        </p:tav>
                                      </p:tavLst>
                                    </p:anim>
                                    <p:anim calcmode="lin" valueType="num">
                                      <p:cBhvr>
                                        <p:cTn id="3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334079" y="4817930"/>
            <a:ext cx="1527049" cy="1117041"/>
            <a:chOff x="5647357" y="5181081"/>
            <a:chExt cx="1527049" cy="1117041"/>
          </a:xfrm>
        </p:grpSpPr>
        <p:grpSp>
          <p:nvGrpSpPr>
            <p:cNvPr id="48" name="Group 47"/>
            <p:cNvGrpSpPr/>
            <p:nvPr/>
          </p:nvGrpSpPr>
          <p:grpSpPr>
            <a:xfrm>
              <a:off x="5647357" y="5181081"/>
              <a:ext cx="1527049" cy="825548"/>
              <a:chOff x="5647357" y="5181081"/>
              <a:chExt cx="1527049" cy="825548"/>
            </a:xfrm>
          </p:grpSpPr>
          <p:sp>
            <p:nvSpPr>
              <p:cNvPr id="50" name="Rectangle 49"/>
              <p:cNvSpPr/>
              <p:nvPr/>
            </p:nvSpPr>
            <p:spPr bwMode="auto">
              <a:xfrm>
                <a:off x="5647357" y="5181081"/>
                <a:ext cx="1285753" cy="825548"/>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err="1" smtClean="0">
                    <a:solidFill>
                      <a:schemeClr val="tx1">
                        <a:lumMod val="65000"/>
                        <a:lumOff val="35000"/>
                      </a:schemeClr>
                    </a:solidFill>
                    <a:ea typeface="Segoe UI" pitchFamily="34" charset="0"/>
                    <a:cs typeface="Segoe UI" pitchFamily="34" charset="0"/>
                  </a:rPr>
                  <a:t>WebJob</a:t>
                </a:r>
                <a:endParaRPr lang="en-US" sz="1600" dirty="0" smtClean="0">
                  <a:solidFill>
                    <a:schemeClr val="tx1">
                      <a:lumMod val="65000"/>
                      <a:lumOff val="35000"/>
                    </a:schemeClr>
                  </a:solidFill>
                  <a:ea typeface="Segoe UI" pitchFamily="34" charset="0"/>
                  <a:cs typeface="Segoe UI" pitchFamily="34" charset="0"/>
                </a:endParaRPr>
              </a:p>
            </p:txBody>
          </p:sp>
          <p:pic>
            <p:nvPicPr>
              <p:cNvPr id="51" name="Picture 50"/>
              <p:cNvPicPr>
                <a:picLocks noChangeAspect="1"/>
              </p:cNvPicPr>
              <p:nvPr/>
            </p:nvPicPr>
            <p:blipFill>
              <a:blip r:embed="rId2"/>
              <a:stretch>
                <a:fillRect/>
              </a:stretch>
            </p:blipFill>
            <p:spPr>
              <a:xfrm>
                <a:off x="6753910" y="5189567"/>
                <a:ext cx="420496" cy="432326"/>
              </a:xfrm>
              <a:prstGeom prst="rect">
                <a:avLst/>
              </a:prstGeom>
            </p:spPr>
          </p:pic>
        </p:grpSp>
        <p:pic>
          <p:nvPicPr>
            <p:cNvPr id="49" name="Picture 48"/>
            <p:cNvPicPr>
              <a:picLocks noChangeAspect="1"/>
            </p:cNvPicPr>
            <p:nvPr/>
          </p:nvPicPr>
          <p:blipFill>
            <a:blip r:embed="rId3"/>
            <a:stretch>
              <a:fillRect/>
            </a:stretch>
          </p:blipFill>
          <p:spPr>
            <a:xfrm>
              <a:off x="6173273" y="5504682"/>
              <a:ext cx="730013" cy="793440"/>
            </a:xfrm>
            <a:prstGeom prst="rect">
              <a:avLst/>
            </a:prstGeom>
          </p:spPr>
        </p:pic>
      </p:grpSp>
      <p:sp>
        <p:nvSpPr>
          <p:cNvPr id="13" name="TextBox 12"/>
          <p:cNvSpPr txBox="1"/>
          <p:nvPr/>
        </p:nvSpPr>
        <p:spPr>
          <a:xfrm rot="20316549">
            <a:off x="4157443" y="2695163"/>
            <a:ext cx="2266646" cy="246221"/>
          </a:xfrm>
          <a:prstGeom prst="rect">
            <a:avLst/>
          </a:prstGeom>
          <a:noFill/>
        </p:spPr>
        <p:txBody>
          <a:bodyPr wrap="none" lIns="0" tIns="0" rIns="0" bIns="0" rtlCol="0">
            <a:spAutoFit/>
          </a:bodyPr>
          <a:lstStyle/>
          <a:p>
            <a:r>
              <a:rPr lang="en-US" sz="1600" spc="-70" dirty="0" smtClean="0">
                <a:gradFill>
                  <a:gsLst>
                    <a:gs pos="2917">
                      <a:schemeClr val="bg2"/>
                    </a:gs>
                    <a:gs pos="95000">
                      <a:schemeClr val="bg2"/>
                    </a:gs>
                  </a:gsLst>
                  <a:lin ang="5400000" scaled="0"/>
                </a:gradFill>
              </a:rPr>
              <a:t>&lt;&lt;Run app functionality&gt;&gt;</a:t>
            </a:r>
          </a:p>
        </p:txBody>
      </p:sp>
      <p:grpSp>
        <p:nvGrpSpPr>
          <p:cNvPr id="36" name="Group 35"/>
          <p:cNvGrpSpPr/>
          <p:nvPr/>
        </p:nvGrpSpPr>
        <p:grpSpPr>
          <a:xfrm>
            <a:off x="6542048" y="1786807"/>
            <a:ext cx="2093348" cy="1500723"/>
            <a:chOff x="5552962" y="2500157"/>
            <a:chExt cx="2093348" cy="1500723"/>
          </a:xfrm>
        </p:grpSpPr>
        <p:sp>
          <p:nvSpPr>
            <p:cNvPr id="24" name="Arc 23"/>
            <p:cNvSpPr/>
            <p:nvPr/>
          </p:nvSpPr>
          <p:spPr>
            <a:xfrm rot="8695172">
              <a:off x="5552962" y="3264463"/>
              <a:ext cx="754529" cy="736417"/>
            </a:xfrm>
            <a:prstGeom prst="arc">
              <a:avLst>
                <a:gd name="adj1" fmla="val 2097834"/>
                <a:gd name="adj2" fmla="val 366333"/>
              </a:avLst>
            </a:prstGeom>
            <a:ln w="539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grpSp>
          <p:nvGrpSpPr>
            <p:cNvPr id="17" name="Group 16"/>
            <p:cNvGrpSpPr/>
            <p:nvPr/>
          </p:nvGrpSpPr>
          <p:grpSpPr>
            <a:xfrm>
              <a:off x="5651115" y="2500157"/>
              <a:ext cx="1995195" cy="1307309"/>
              <a:chOff x="4395610" y="3071229"/>
              <a:chExt cx="1995195" cy="1307309"/>
            </a:xfrm>
          </p:grpSpPr>
          <p:sp>
            <p:nvSpPr>
              <p:cNvPr id="18" name="Rectangle 17"/>
              <p:cNvSpPr/>
              <p:nvPr/>
            </p:nvSpPr>
            <p:spPr bwMode="auto">
              <a:xfrm>
                <a:off x="4395610" y="3071229"/>
                <a:ext cx="1784947" cy="1118626"/>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Apps</a:t>
                </a:r>
              </a:p>
            </p:txBody>
          </p:sp>
          <p:pic>
            <p:nvPicPr>
              <p:cNvPr id="19" name="Picture 18"/>
              <p:cNvPicPr>
                <a:picLocks noChangeAspect="1"/>
              </p:cNvPicPr>
              <p:nvPr/>
            </p:nvPicPr>
            <p:blipFill>
              <a:blip r:embed="rId4"/>
              <a:stretch>
                <a:fillRect/>
              </a:stretch>
            </p:blipFill>
            <p:spPr>
              <a:xfrm>
                <a:off x="5246592" y="3476941"/>
                <a:ext cx="529349" cy="417312"/>
              </a:xfrm>
              <a:prstGeom prst="rect">
                <a:avLst/>
              </a:prstGeom>
            </p:spPr>
          </p:pic>
          <p:pic>
            <p:nvPicPr>
              <p:cNvPr id="20" name="Picture 19"/>
              <p:cNvPicPr>
                <a:picLocks noChangeAspect="1"/>
              </p:cNvPicPr>
              <p:nvPr/>
            </p:nvPicPr>
            <p:blipFill>
              <a:blip r:embed="rId4"/>
              <a:stretch>
                <a:fillRect/>
              </a:stretch>
            </p:blipFill>
            <p:spPr>
              <a:xfrm>
                <a:off x="5581574" y="3585493"/>
                <a:ext cx="556200" cy="438480"/>
              </a:xfrm>
              <a:prstGeom prst="rect">
                <a:avLst/>
              </a:prstGeom>
            </p:spPr>
          </p:pic>
          <p:pic>
            <p:nvPicPr>
              <p:cNvPr id="21" name="Picture 20"/>
              <p:cNvPicPr>
                <a:picLocks noChangeAspect="1"/>
              </p:cNvPicPr>
              <p:nvPr/>
            </p:nvPicPr>
            <p:blipFill>
              <a:blip r:embed="rId2"/>
              <a:stretch>
                <a:fillRect/>
              </a:stretch>
            </p:blipFill>
            <p:spPr>
              <a:xfrm>
                <a:off x="5970309" y="3700199"/>
                <a:ext cx="420496" cy="432326"/>
              </a:xfrm>
              <a:prstGeom prst="rect">
                <a:avLst/>
              </a:prstGeom>
            </p:spPr>
          </p:pic>
          <p:pic>
            <p:nvPicPr>
              <p:cNvPr id="22" name="Picture 21"/>
              <p:cNvPicPr>
                <a:picLocks noChangeAspect="1"/>
              </p:cNvPicPr>
              <p:nvPr/>
            </p:nvPicPr>
            <p:blipFill>
              <a:blip r:embed="rId5"/>
              <a:stretch>
                <a:fillRect/>
              </a:stretch>
            </p:blipFill>
            <p:spPr>
              <a:xfrm>
                <a:off x="4893565" y="3772769"/>
                <a:ext cx="688009" cy="605769"/>
              </a:xfrm>
              <a:prstGeom prst="rect">
                <a:avLst/>
              </a:prstGeom>
            </p:spPr>
          </p:pic>
        </p:grpSp>
      </p:grpSp>
      <p:cxnSp>
        <p:nvCxnSpPr>
          <p:cNvPr id="25" name="Straight Arrow Connector 24"/>
          <p:cNvCxnSpPr/>
          <p:nvPr/>
        </p:nvCxnSpPr>
        <p:spPr>
          <a:xfrm flipH="1" flipV="1">
            <a:off x="3708005" y="4273667"/>
            <a:ext cx="2495076" cy="1036904"/>
          </a:xfrm>
          <a:prstGeom prst="straightConnector1">
            <a:avLst/>
          </a:prstGeom>
          <a:ln w="28575">
            <a:solidFill>
              <a:schemeClr val="accent1"/>
            </a:solidFill>
            <a:prstDash val="sysDash"/>
            <a:headEnd type="none"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rot="1287592">
            <a:off x="4073255" y="4579573"/>
            <a:ext cx="2192203"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 Perform needed actions&gt;&gt;</a:t>
            </a:r>
          </a:p>
        </p:txBody>
      </p:sp>
      <p:grpSp>
        <p:nvGrpSpPr>
          <p:cNvPr id="41" name="Group 40"/>
          <p:cNvGrpSpPr/>
          <p:nvPr/>
        </p:nvGrpSpPr>
        <p:grpSpPr>
          <a:xfrm>
            <a:off x="1049064" y="1984193"/>
            <a:ext cx="3640606" cy="2219845"/>
            <a:chOff x="942102" y="1153312"/>
            <a:chExt cx="3640606" cy="2219845"/>
          </a:xfrm>
        </p:grpSpPr>
        <p:grpSp>
          <p:nvGrpSpPr>
            <p:cNvPr id="15" name="Group 14"/>
            <p:cNvGrpSpPr>
              <a:grpSpLocks noChangeAspect="1"/>
            </p:cNvGrpSpPr>
            <p:nvPr/>
          </p:nvGrpSpPr>
          <p:grpSpPr>
            <a:xfrm>
              <a:off x="942102" y="1487871"/>
              <a:ext cx="3244601" cy="1885286"/>
              <a:chOff x="2145551" y="3618082"/>
              <a:chExt cx="4168413" cy="2422070"/>
            </a:xfrm>
          </p:grpSpPr>
          <p:sp>
            <p:nvSpPr>
              <p:cNvPr id="7" name="Rectangle 6"/>
              <p:cNvSpPr/>
              <p:nvPr/>
            </p:nvSpPr>
            <p:spPr bwMode="auto">
              <a:xfrm>
                <a:off x="2145551" y="3618082"/>
                <a:ext cx="4168413" cy="1799135"/>
              </a:xfrm>
              <a:prstGeom prst="rect">
                <a:avLst/>
              </a:prstGeom>
              <a:solidFill>
                <a:schemeClr val="bg1">
                  <a:lumMod val="95000"/>
                  <a:alpha val="80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smtClean="0">
                    <a:solidFill>
                      <a:schemeClr val="tx1">
                        <a:lumMod val="75000"/>
                        <a:lumOff val="25000"/>
                      </a:schemeClr>
                    </a:solidFill>
                    <a:latin typeface="Segoe UI Light" panose="020B0502040204020203" pitchFamily="34" charset="0"/>
                    <a:cs typeface="Segoe UI Light" panose="020B0502040204020203" pitchFamily="34" charset="0"/>
                  </a:rPr>
                  <a:t>SharePoint</a:t>
                </a:r>
                <a:endParaRPr lang="en-US" sz="2000"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5" name="Rectangle 4"/>
              <p:cNvSpPr/>
              <p:nvPr/>
            </p:nvSpPr>
            <p:spPr bwMode="auto">
              <a:xfrm>
                <a:off x="3165957" y="4449234"/>
                <a:ext cx="2809797" cy="1000339"/>
              </a:xfrm>
              <a:prstGeom prst="rect">
                <a:avLst/>
              </a:prstGeom>
              <a:solidFill>
                <a:schemeClr val="bg1"/>
              </a:solidFill>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6"/>
              <a:stretch>
                <a:fillRect/>
              </a:stretch>
            </p:blipFill>
            <p:spPr>
              <a:xfrm>
                <a:off x="2409438" y="4157130"/>
                <a:ext cx="3640637" cy="1883022"/>
              </a:xfrm>
              <a:prstGeom prst="rect">
                <a:avLst/>
              </a:prstGeom>
            </p:spPr>
          </p:pic>
        </p:grpSp>
        <p:pic>
          <p:nvPicPr>
            <p:cNvPr id="33" name="Picture 32"/>
            <p:cNvPicPr>
              <a:picLocks noChangeAspect="1"/>
            </p:cNvPicPr>
            <p:nvPr/>
          </p:nvPicPr>
          <p:blipFill>
            <a:blip r:embed="rId7"/>
            <a:stretch>
              <a:fillRect/>
            </a:stretch>
          </p:blipFill>
          <p:spPr>
            <a:xfrm>
              <a:off x="3562524" y="1153312"/>
              <a:ext cx="1020184" cy="669117"/>
            </a:xfrm>
            <a:prstGeom prst="rect">
              <a:avLst/>
            </a:prstGeom>
          </p:spPr>
        </p:pic>
      </p:grpSp>
      <p:grpSp>
        <p:nvGrpSpPr>
          <p:cNvPr id="52" name="Group 51"/>
          <p:cNvGrpSpPr/>
          <p:nvPr/>
        </p:nvGrpSpPr>
        <p:grpSpPr>
          <a:xfrm>
            <a:off x="9456905" y="3399907"/>
            <a:ext cx="1746418" cy="1114521"/>
            <a:chOff x="7465491" y="5209929"/>
            <a:chExt cx="1746418" cy="1114521"/>
          </a:xfrm>
        </p:grpSpPr>
        <p:grpSp>
          <p:nvGrpSpPr>
            <p:cNvPr id="53" name="Group 52"/>
            <p:cNvGrpSpPr/>
            <p:nvPr/>
          </p:nvGrpSpPr>
          <p:grpSpPr>
            <a:xfrm>
              <a:off x="7465491" y="5209929"/>
              <a:ext cx="1746418" cy="825548"/>
              <a:chOff x="5427988" y="5181081"/>
              <a:chExt cx="1746418" cy="825548"/>
            </a:xfrm>
          </p:grpSpPr>
          <p:sp>
            <p:nvSpPr>
              <p:cNvPr id="55" name="Rectangle 54"/>
              <p:cNvSpPr/>
              <p:nvPr/>
            </p:nvSpPr>
            <p:spPr bwMode="auto">
              <a:xfrm>
                <a:off x="5427988" y="5181081"/>
                <a:ext cx="1505122" cy="825548"/>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Storage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Queue</a:t>
                </a:r>
              </a:p>
            </p:txBody>
          </p:sp>
          <p:pic>
            <p:nvPicPr>
              <p:cNvPr id="56" name="Picture 55"/>
              <p:cNvPicPr>
                <a:picLocks noChangeAspect="1"/>
              </p:cNvPicPr>
              <p:nvPr/>
            </p:nvPicPr>
            <p:blipFill>
              <a:blip r:embed="rId2"/>
              <a:stretch>
                <a:fillRect/>
              </a:stretch>
            </p:blipFill>
            <p:spPr>
              <a:xfrm>
                <a:off x="6753910" y="5189567"/>
                <a:ext cx="420496" cy="432326"/>
              </a:xfrm>
              <a:prstGeom prst="rect">
                <a:avLst/>
              </a:prstGeom>
            </p:spPr>
          </p:pic>
        </p:grpSp>
        <p:pic>
          <p:nvPicPr>
            <p:cNvPr id="54" name="Picture 53"/>
            <p:cNvPicPr>
              <a:picLocks noChangeAspect="1"/>
            </p:cNvPicPr>
            <p:nvPr/>
          </p:nvPicPr>
          <p:blipFill>
            <a:blip r:embed="rId8"/>
            <a:stretch>
              <a:fillRect/>
            </a:stretch>
          </p:blipFill>
          <p:spPr>
            <a:xfrm>
              <a:off x="8060707" y="5531010"/>
              <a:ext cx="911161" cy="793440"/>
            </a:xfrm>
            <a:prstGeom prst="rect">
              <a:avLst/>
            </a:prstGeom>
          </p:spPr>
        </p:pic>
      </p:grpSp>
      <p:cxnSp>
        <p:nvCxnSpPr>
          <p:cNvPr id="58" name="Straight Arrow Connector 57"/>
          <p:cNvCxnSpPr/>
          <p:nvPr/>
        </p:nvCxnSpPr>
        <p:spPr>
          <a:xfrm flipH="1" flipV="1">
            <a:off x="8612340" y="2402611"/>
            <a:ext cx="1597126" cy="880461"/>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cxnSp>
        <p:nvCxnSpPr>
          <p:cNvPr id="60" name="Straight Arrow Connector 59"/>
          <p:cNvCxnSpPr/>
          <p:nvPr/>
        </p:nvCxnSpPr>
        <p:spPr>
          <a:xfrm flipV="1">
            <a:off x="7825189" y="4355409"/>
            <a:ext cx="2226932" cy="1066600"/>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27" name="Group 26"/>
          <p:cNvGrpSpPr/>
          <p:nvPr/>
        </p:nvGrpSpPr>
        <p:grpSpPr>
          <a:xfrm>
            <a:off x="4143908" y="3437525"/>
            <a:ext cx="514401" cy="514401"/>
            <a:chOff x="492" y="17985"/>
            <a:chExt cx="524853" cy="524853"/>
          </a:xfrm>
        </p:grpSpPr>
        <p:sp>
          <p:nvSpPr>
            <p:cNvPr id="28" name="Oval 2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smtClean="0"/>
                <a:t>1</a:t>
              </a:r>
              <a:endParaRPr lang="en-US" sz="2352" dirty="0"/>
            </a:p>
          </p:txBody>
        </p:sp>
      </p:grpSp>
      <p:cxnSp>
        <p:nvCxnSpPr>
          <p:cNvPr id="12" name="Straight Arrow Connector 11"/>
          <p:cNvCxnSpPr>
            <a:endCxn id="2" idx="3"/>
          </p:cNvCxnSpPr>
          <p:nvPr/>
        </p:nvCxnSpPr>
        <p:spPr>
          <a:xfrm flipH="1">
            <a:off x="4088260" y="2509276"/>
            <a:ext cx="2383251" cy="961911"/>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67" name="Group 66"/>
          <p:cNvGrpSpPr/>
          <p:nvPr/>
        </p:nvGrpSpPr>
        <p:grpSpPr>
          <a:xfrm>
            <a:off x="8275019" y="1618466"/>
            <a:ext cx="514401" cy="514401"/>
            <a:chOff x="492" y="17985"/>
            <a:chExt cx="524853" cy="524853"/>
          </a:xfrm>
        </p:grpSpPr>
        <p:sp>
          <p:nvSpPr>
            <p:cNvPr id="68" name="Oval 6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2</a:t>
              </a:r>
              <a:endParaRPr lang="en-US" sz="2352" dirty="0"/>
            </a:p>
          </p:txBody>
        </p:sp>
      </p:grpSp>
      <p:grpSp>
        <p:nvGrpSpPr>
          <p:cNvPr id="70" name="Group 69"/>
          <p:cNvGrpSpPr/>
          <p:nvPr/>
        </p:nvGrpSpPr>
        <p:grpSpPr>
          <a:xfrm>
            <a:off x="9024842" y="3903422"/>
            <a:ext cx="514401" cy="514401"/>
            <a:chOff x="492" y="17985"/>
            <a:chExt cx="524853" cy="524853"/>
          </a:xfrm>
        </p:grpSpPr>
        <p:sp>
          <p:nvSpPr>
            <p:cNvPr id="71" name="Oval 7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3</a:t>
              </a:r>
              <a:endParaRPr lang="en-US" sz="2352" dirty="0"/>
            </a:p>
          </p:txBody>
        </p:sp>
      </p:grpSp>
      <p:grpSp>
        <p:nvGrpSpPr>
          <p:cNvPr id="73" name="Group 72"/>
          <p:cNvGrpSpPr/>
          <p:nvPr/>
        </p:nvGrpSpPr>
        <p:grpSpPr>
          <a:xfrm>
            <a:off x="6110413" y="5422009"/>
            <a:ext cx="514401" cy="514401"/>
            <a:chOff x="492" y="17985"/>
            <a:chExt cx="524853" cy="524853"/>
          </a:xfrm>
        </p:grpSpPr>
        <p:sp>
          <p:nvSpPr>
            <p:cNvPr id="74" name="Oval 7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4</a:t>
              </a:r>
              <a:endParaRPr lang="en-US" sz="2352" dirty="0"/>
            </a:p>
          </p:txBody>
        </p:sp>
      </p:grpSp>
      <p:sp>
        <p:nvSpPr>
          <p:cNvPr id="76" name="TextBox 75"/>
          <p:cNvSpPr txBox="1"/>
          <p:nvPr/>
        </p:nvSpPr>
        <p:spPr>
          <a:xfrm rot="1803052">
            <a:off x="8692037" y="2599133"/>
            <a:ext cx="1429879"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&lt;&lt;Add message&gt;&gt;</a:t>
            </a:r>
          </a:p>
        </p:txBody>
      </p:sp>
      <p:sp>
        <p:nvSpPr>
          <p:cNvPr id="77" name="TextBox 76"/>
          <p:cNvSpPr txBox="1"/>
          <p:nvPr/>
        </p:nvSpPr>
        <p:spPr>
          <a:xfrm rot="20074024">
            <a:off x="8163587" y="4710207"/>
            <a:ext cx="1183209"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&lt;&lt;instantiate&gt;&gt;</a:t>
            </a:r>
          </a:p>
        </p:txBody>
      </p:sp>
      <p:sp>
        <p:nvSpPr>
          <p:cNvPr id="3" name="Title 2"/>
          <p:cNvSpPr>
            <a:spLocks noGrp="1"/>
          </p:cNvSpPr>
          <p:nvPr>
            <p:ph type="title"/>
          </p:nvPr>
        </p:nvSpPr>
        <p:spPr/>
        <p:txBody>
          <a:bodyPr/>
          <a:lstStyle/>
          <a:p>
            <a:r>
              <a:rPr lang="en-US" sz="4800" dirty="0" smtClean="0"/>
              <a:t>#4 - Asynchronous pattern with </a:t>
            </a:r>
            <a:r>
              <a:rPr lang="en-US" sz="4800" dirty="0" err="1" smtClean="0"/>
              <a:t>WebJobs</a:t>
            </a:r>
            <a:endParaRPr lang="en-GB" sz="4800" dirty="0"/>
          </a:p>
        </p:txBody>
      </p:sp>
    </p:spTree>
    <p:extLst>
      <p:ext uri="{BB962C8B-B14F-4D97-AF65-F5344CB8AC3E}">
        <p14:creationId xmlns:p14="http://schemas.microsoft.com/office/powerpoint/2010/main" val="4248310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1000"/>
                                        <p:tgtEl>
                                          <p:spTgt spid="76"/>
                                        </p:tgtEl>
                                      </p:cBhvr>
                                    </p:animEffect>
                                    <p:anim calcmode="lin" valueType="num">
                                      <p:cBhvr>
                                        <p:cTn id="20" dur="1000" fill="hold"/>
                                        <p:tgtEl>
                                          <p:spTgt spid="76"/>
                                        </p:tgtEl>
                                        <p:attrNameLst>
                                          <p:attrName>ppt_x</p:attrName>
                                        </p:attrNameLst>
                                      </p:cBhvr>
                                      <p:tavLst>
                                        <p:tav tm="0">
                                          <p:val>
                                            <p:strVal val="#ppt_x"/>
                                          </p:val>
                                        </p:tav>
                                        <p:tav tm="100000">
                                          <p:val>
                                            <p:strVal val="#ppt_x"/>
                                          </p:val>
                                        </p:tav>
                                      </p:tavLst>
                                    </p:anim>
                                    <p:anim calcmode="lin" valueType="num">
                                      <p:cBhvr>
                                        <p:cTn id="21" dur="1000" fill="hold"/>
                                        <p:tgtEl>
                                          <p:spTgt spid="7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1000"/>
                                        <p:tgtEl>
                                          <p:spTgt spid="58"/>
                                        </p:tgtEl>
                                      </p:cBhvr>
                                    </p:animEffect>
                                    <p:anim calcmode="lin" valueType="num">
                                      <p:cBhvr>
                                        <p:cTn id="25" dur="1000" fill="hold"/>
                                        <p:tgtEl>
                                          <p:spTgt spid="58"/>
                                        </p:tgtEl>
                                        <p:attrNameLst>
                                          <p:attrName>ppt_x</p:attrName>
                                        </p:attrNameLst>
                                      </p:cBhvr>
                                      <p:tavLst>
                                        <p:tav tm="0">
                                          <p:val>
                                            <p:strVal val="#ppt_x"/>
                                          </p:val>
                                        </p:tav>
                                        <p:tav tm="100000">
                                          <p:val>
                                            <p:strVal val="#ppt_x"/>
                                          </p:val>
                                        </p:tav>
                                      </p:tavLst>
                                    </p:anim>
                                    <p:anim calcmode="lin" valueType="num">
                                      <p:cBhvr>
                                        <p:cTn id="2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1000"/>
                                        <p:tgtEl>
                                          <p:spTgt spid="77"/>
                                        </p:tgtEl>
                                      </p:cBhvr>
                                    </p:animEffect>
                                    <p:anim calcmode="lin" valueType="num">
                                      <p:cBhvr>
                                        <p:cTn id="32" dur="1000" fill="hold"/>
                                        <p:tgtEl>
                                          <p:spTgt spid="77"/>
                                        </p:tgtEl>
                                        <p:attrNameLst>
                                          <p:attrName>ppt_x</p:attrName>
                                        </p:attrNameLst>
                                      </p:cBhvr>
                                      <p:tavLst>
                                        <p:tav tm="0">
                                          <p:val>
                                            <p:strVal val="#ppt_x"/>
                                          </p:val>
                                        </p:tav>
                                        <p:tav tm="100000">
                                          <p:val>
                                            <p:strVal val="#ppt_x"/>
                                          </p:val>
                                        </p:tav>
                                      </p:tavLst>
                                    </p:anim>
                                    <p:anim calcmode="lin" valueType="num">
                                      <p:cBhvr>
                                        <p:cTn id="33" dur="1000" fill="hold"/>
                                        <p:tgtEl>
                                          <p:spTgt spid="7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1000"/>
                                        <p:tgtEl>
                                          <p:spTgt spid="60"/>
                                        </p:tgtEl>
                                      </p:cBhvr>
                                    </p:animEffect>
                                    <p:anim calcmode="lin" valueType="num">
                                      <p:cBhvr>
                                        <p:cTn id="37" dur="1000" fill="hold"/>
                                        <p:tgtEl>
                                          <p:spTgt spid="60"/>
                                        </p:tgtEl>
                                        <p:attrNameLst>
                                          <p:attrName>ppt_x</p:attrName>
                                        </p:attrNameLst>
                                      </p:cBhvr>
                                      <p:tavLst>
                                        <p:tav tm="0">
                                          <p:val>
                                            <p:strVal val="#ppt_x"/>
                                          </p:val>
                                        </p:tav>
                                        <p:tav tm="100000">
                                          <p:val>
                                            <p:strVal val="#ppt_x"/>
                                          </p:val>
                                        </p:tav>
                                      </p:tavLst>
                                    </p:anim>
                                    <p:anim calcmode="lin" valueType="num">
                                      <p:cBhvr>
                                        <p:cTn id="38"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1000"/>
                                        <p:tgtEl>
                                          <p:spTgt spid="25"/>
                                        </p:tgtEl>
                                      </p:cBhvr>
                                    </p:animEffect>
                                    <p:anim calcmode="lin" valueType="num">
                                      <p:cBhvr>
                                        <p:cTn id="44" dur="1000" fill="hold"/>
                                        <p:tgtEl>
                                          <p:spTgt spid="25"/>
                                        </p:tgtEl>
                                        <p:attrNameLst>
                                          <p:attrName>ppt_x</p:attrName>
                                        </p:attrNameLst>
                                      </p:cBhvr>
                                      <p:tavLst>
                                        <p:tav tm="0">
                                          <p:val>
                                            <p:strVal val="#ppt_x"/>
                                          </p:val>
                                        </p:tav>
                                        <p:tav tm="100000">
                                          <p:val>
                                            <p:strVal val="#ppt_x"/>
                                          </p:val>
                                        </p:tav>
                                      </p:tavLst>
                                    </p:anim>
                                    <p:anim calcmode="lin" valueType="num">
                                      <p:cBhvr>
                                        <p:cTn id="45" dur="1000" fill="hold"/>
                                        <p:tgtEl>
                                          <p:spTgt spid="2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1000"/>
                                        <p:tgtEl>
                                          <p:spTgt spid="26"/>
                                        </p:tgtEl>
                                      </p:cBhvr>
                                    </p:animEffect>
                                    <p:anim calcmode="lin" valueType="num">
                                      <p:cBhvr>
                                        <p:cTn id="49" dur="1000" fill="hold"/>
                                        <p:tgtEl>
                                          <p:spTgt spid="26"/>
                                        </p:tgtEl>
                                        <p:attrNameLst>
                                          <p:attrName>ppt_x</p:attrName>
                                        </p:attrNameLst>
                                      </p:cBhvr>
                                      <p:tavLst>
                                        <p:tav tm="0">
                                          <p:val>
                                            <p:strVal val="#ppt_x"/>
                                          </p:val>
                                        </p:tav>
                                        <p:tav tm="100000">
                                          <p:val>
                                            <p:strVal val="#ppt_x"/>
                                          </p:val>
                                        </p:tav>
                                      </p:tavLst>
                                    </p:anim>
                                    <p:anim calcmode="lin" valueType="num">
                                      <p:cBhvr>
                                        <p:cTn id="5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 grpId="0"/>
      <p:bldP spid="76" grpId="0"/>
      <p:bldP spid="7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t>Write once, use it in both worlds</a:t>
            </a:r>
          </a:p>
          <a:p>
            <a:r>
              <a:rPr lang="en-US" sz="3600" dirty="0" smtClean="0"/>
              <a:t>Add-Ins recommended model for on-premises as well</a:t>
            </a:r>
          </a:p>
          <a:p>
            <a:r>
              <a:rPr lang="en-US" sz="3600" dirty="0" smtClean="0"/>
              <a:t>Add-in development can be similar as with Office 365 with one time configuration for local farm</a:t>
            </a:r>
          </a:p>
          <a:p>
            <a:pPr lvl="1"/>
            <a:r>
              <a:rPr lang="en-US" sz="2000" dirty="0" smtClean="0"/>
              <a:t>No additional headaches with certificates and developers do not need to understand insights of token model</a:t>
            </a:r>
          </a:p>
          <a:p>
            <a:r>
              <a:rPr lang="en-US" sz="3600" dirty="0" smtClean="0"/>
              <a:t>Provider hosted as the preferred model</a:t>
            </a:r>
          </a:p>
          <a:p>
            <a:pPr lvl="1"/>
            <a:r>
              <a:rPr lang="en-US" sz="2000" dirty="0" smtClean="0"/>
              <a:t>Requires 2 new servers like Office Web Apps since SP2013 release</a:t>
            </a:r>
            <a:endParaRPr lang="en-US" sz="2000" dirty="0"/>
          </a:p>
        </p:txBody>
      </p:sp>
      <p:sp>
        <p:nvSpPr>
          <p:cNvPr id="2" name="Title 1"/>
          <p:cNvSpPr>
            <a:spLocks noGrp="1"/>
          </p:cNvSpPr>
          <p:nvPr>
            <p:ph type="title"/>
          </p:nvPr>
        </p:nvSpPr>
        <p:spPr/>
        <p:txBody>
          <a:bodyPr/>
          <a:lstStyle/>
          <a:p>
            <a:r>
              <a:rPr lang="en-US" dirty="0" smtClean="0"/>
              <a:t>#5 – Add-in model for on-premises</a:t>
            </a:r>
            <a:endParaRPr lang="en-US" dirty="0"/>
          </a:p>
        </p:txBody>
      </p:sp>
    </p:spTree>
    <p:extLst>
      <p:ext uri="{BB962C8B-B14F-4D97-AF65-F5344CB8AC3E}">
        <p14:creationId xmlns:p14="http://schemas.microsoft.com/office/powerpoint/2010/main" val="241677851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barn(inVertical)">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smtClean="0">
                <a:solidFill>
                  <a:schemeClr val="tx1">
                    <a:lumMod val="50000"/>
                    <a:lumOff val="50000"/>
                  </a:schemeClr>
                </a:solidFill>
                <a:latin typeface="Segoe UI" panose="020B0502040204020203" pitchFamily="34" charset="0"/>
                <a:cs typeface="Segoe UI" panose="020B0502040204020203" pitchFamily="34" charset="0"/>
              </a:rPr>
              <a:t>Stackoverflow</a:t>
            </a:r>
            <a:r>
              <a:rPr lang="en-US" b="0" dirty="0" smtClean="0">
                <a:solidFill>
                  <a:schemeClr val="tx1">
                    <a:lumMod val="50000"/>
                    <a:lumOff val="50000"/>
                  </a:schemeClr>
                </a:solidFill>
                <a:latin typeface="Segoe UI" panose="020B0502040204020203" pitchFamily="34" charset="0"/>
                <a:cs typeface="Segoe UI" panose="020B0502040204020203" pitchFamily="34" charset="0"/>
              </a:rPr>
              <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686"/>
          <a:stretch/>
        </p:blipFill>
        <p:spPr>
          <a:xfrm>
            <a:off x="-38281" y="-9525"/>
            <a:ext cx="12227105" cy="6867523"/>
          </a:xfrm>
          <a:prstGeom prst="rect">
            <a:avLst/>
          </a:prstGeom>
        </p:spPr>
      </p:pic>
      <p:sp>
        <p:nvSpPr>
          <p:cNvPr id="19" name="Rectangle 18"/>
          <p:cNvSpPr/>
          <p:nvPr/>
        </p:nvSpPr>
        <p:spPr bwMode="auto">
          <a:xfrm rot="16200000" flipH="1" flipV="1">
            <a:off x="2646272" y="-2684552"/>
            <a:ext cx="6858000" cy="12227104"/>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sp>
        <p:nvSpPr>
          <p:cNvPr id="18" name="Rectangle 17"/>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4" name="Group 13"/>
          <p:cNvGrpSpPr/>
          <p:nvPr/>
        </p:nvGrpSpPr>
        <p:grpSpPr>
          <a:xfrm>
            <a:off x="2399847" y="2635973"/>
            <a:ext cx="1495425" cy="1968500"/>
            <a:chOff x="1158875" y="2635250"/>
            <a:chExt cx="1495425" cy="1968500"/>
          </a:xfrm>
        </p:grpSpPr>
        <p:grpSp>
          <p:nvGrpSpPr>
            <p:cNvPr id="5" name="Group 4"/>
            <p:cNvGrpSpPr>
              <a:grpSpLocks noChangeAspect="1"/>
            </p:cNvGrpSpPr>
            <p:nvPr/>
          </p:nvGrpSpPr>
          <p:grpSpPr bwMode="auto">
            <a:xfrm>
              <a:off x="1158875" y="2635250"/>
              <a:ext cx="1495425" cy="1968500"/>
              <a:chOff x="730" y="1660"/>
              <a:chExt cx="942" cy="1240"/>
            </a:xfrm>
          </p:grpSpPr>
          <p:sp>
            <p:nvSpPr>
              <p:cNvPr id="7"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230185" y="3524162"/>
              <a:ext cx="1353063" cy="923330"/>
            </a:xfrm>
            <a:prstGeom prst="rect">
              <a:avLst/>
            </a:prstGeom>
            <a:noFill/>
          </p:spPr>
          <p:txBody>
            <a:bodyPr wrap="none" lIns="0" tIns="0" rIns="0" bIns="0" rtlCol="0">
              <a:spAutoFit/>
            </a:bodyPr>
            <a:lstStyle/>
            <a:p>
              <a:pPr algn="ctr"/>
              <a:r>
                <a:rPr lang="en-US" sz="2000" spc="-70" dirty="0" smtClean="0">
                  <a:solidFill>
                    <a:schemeClr val="bg1"/>
                  </a:solidFill>
                </a:rPr>
                <a:t>Introduction </a:t>
              </a:r>
              <a:br>
                <a:rPr lang="en-US" sz="2000" spc="-70" dirty="0" smtClean="0">
                  <a:solidFill>
                    <a:schemeClr val="bg1"/>
                  </a:solidFill>
                </a:rPr>
              </a:br>
              <a:r>
                <a:rPr lang="en-US" sz="2000" spc="-70" dirty="0" smtClean="0">
                  <a:solidFill>
                    <a:schemeClr val="bg1"/>
                  </a:solidFill>
                </a:rPr>
                <a:t>what we do</a:t>
              </a:r>
              <a:br>
                <a:rPr lang="en-US" sz="2000" spc="-70" dirty="0" smtClean="0">
                  <a:solidFill>
                    <a:schemeClr val="bg1"/>
                  </a:solidFill>
                </a:rPr>
              </a:br>
              <a:r>
                <a:rPr lang="en-US" sz="2000" spc="-70" dirty="0" smtClean="0">
                  <a:solidFill>
                    <a:schemeClr val="bg1"/>
                  </a:solidFill>
                </a:rPr>
                <a:t>in Microsoft</a:t>
              </a:r>
              <a:endParaRPr lang="en-GB" sz="2000" spc="-70" dirty="0" smtClean="0">
                <a:solidFill>
                  <a:schemeClr val="bg1"/>
                </a:solidFill>
              </a:endParaRPr>
            </a:p>
          </p:txBody>
        </p:sp>
      </p:grpSp>
      <p:grpSp>
        <p:nvGrpSpPr>
          <p:cNvPr id="16" name="Group 15"/>
          <p:cNvGrpSpPr/>
          <p:nvPr/>
        </p:nvGrpSpPr>
        <p:grpSpPr>
          <a:xfrm>
            <a:off x="5099703" y="2774071"/>
            <a:ext cx="1571199" cy="1501627"/>
            <a:chOff x="3703019" y="2632075"/>
            <a:chExt cx="1571199" cy="1501627"/>
          </a:xfrm>
        </p:grpSpPr>
        <p:pic>
          <p:nvPicPr>
            <p:cNvPr id="32" name="Picture 31"/>
            <p:cNvPicPr>
              <a:picLocks noChangeAspect="1"/>
            </p:cNvPicPr>
            <p:nvPr/>
          </p:nvPicPr>
          <p:blipFill>
            <a:blip r:embed="rId3"/>
            <a:stretch>
              <a:fillRect/>
            </a:stretch>
          </p:blipFill>
          <p:spPr>
            <a:xfrm>
              <a:off x="4064182" y="2632075"/>
              <a:ext cx="859116" cy="1497750"/>
            </a:xfrm>
            <a:prstGeom prst="rect">
              <a:avLst/>
            </a:prstGeom>
          </p:spPr>
        </p:pic>
        <p:sp>
          <p:nvSpPr>
            <p:cNvPr id="23" name="TextBox 22"/>
            <p:cNvSpPr txBox="1"/>
            <p:nvPr/>
          </p:nvSpPr>
          <p:spPr>
            <a:xfrm>
              <a:off x="3703019" y="3518149"/>
              <a:ext cx="1571199" cy="615553"/>
            </a:xfrm>
            <a:prstGeom prst="rect">
              <a:avLst/>
            </a:prstGeom>
            <a:noFill/>
          </p:spPr>
          <p:txBody>
            <a:bodyPr wrap="none" lIns="0" tIns="0" rIns="0" bIns="0" rtlCol="0">
              <a:spAutoFit/>
            </a:bodyPr>
            <a:lstStyle/>
            <a:p>
              <a:pPr algn="ctr"/>
              <a:r>
                <a:rPr lang="en-US" sz="2000" spc="-70" dirty="0" smtClean="0">
                  <a:solidFill>
                    <a:schemeClr val="bg1"/>
                  </a:solidFill>
                </a:rPr>
                <a:t>Learnings from</a:t>
              </a:r>
              <a:br>
                <a:rPr lang="en-US" sz="2000" spc="-70" dirty="0" smtClean="0">
                  <a:solidFill>
                    <a:schemeClr val="bg1"/>
                  </a:solidFill>
                </a:rPr>
              </a:br>
              <a:r>
                <a:rPr lang="en-US" sz="2000" spc="-70" dirty="0" smtClean="0">
                  <a:solidFill>
                    <a:schemeClr val="bg1"/>
                  </a:solidFill>
                </a:rPr>
                <a:t>our work</a:t>
              </a:r>
              <a:endParaRPr lang="en-GB" sz="2000" spc="-70" dirty="0" smtClean="0">
                <a:solidFill>
                  <a:schemeClr val="bg1"/>
                </a:solidFill>
              </a:endParaRPr>
            </a:p>
          </p:txBody>
        </p:sp>
      </p:grpSp>
      <p:grpSp>
        <p:nvGrpSpPr>
          <p:cNvPr id="3" name="Group 2"/>
          <p:cNvGrpSpPr/>
          <p:nvPr/>
        </p:nvGrpSpPr>
        <p:grpSpPr>
          <a:xfrm>
            <a:off x="7776294" y="2789728"/>
            <a:ext cx="1913793" cy="1538894"/>
            <a:chOff x="6288536" y="2594808"/>
            <a:chExt cx="1913793" cy="1538894"/>
          </a:xfrm>
        </p:grpSpPr>
        <p:sp>
          <p:nvSpPr>
            <p:cNvPr id="70" name="TextBox 69"/>
            <p:cNvSpPr txBox="1"/>
            <p:nvPr/>
          </p:nvSpPr>
          <p:spPr>
            <a:xfrm>
              <a:off x="6288536" y="3518149"/>
              <a:ext cx="1913793" cy="615553"/>
            </a:xfrm>
            <a:prstGeom prst="rect">
              <a:avLst/>
            </a:prstGeom>
            <a:noFill/>
          </p:spPr>
          <p:txBody>
            <a:bodyPr wrap="none" lIns="0" tIns="0" rIns="0" bIns="0" rtlCol="0">
              <a:spAutoFit/>
            </a:bodyPr>
            <a:lstStyle/>
            <a:p>
              <a:pPr algn="ctr"/>
              <a:r>
                <a:rPr lang="en-US" sz="2000" spc="-70" dirty="0" smtClean="0">
                  <a:solidFill>
                    <a:schemeClr val="bg1"/>
                  </a:solidFill>
                </a:rPr>
                <a:t>Development </a:t>
              </a:r>
              <a:br>
                <a:rPr lang="en-US" sz="2000" spc="-70" dirty="0" smtClean="0">
                  <a:solidFill>
                    <a:schemeClr val="bg1"/>
                  </a:solidFill>
                </a:rPr>
              </a:br>
              <a:r>
                <a:rPr lang="en-US" sz="2000" spc="-70" dirty="0" smtClean="0">
                  <a:solidFill>
                    <a:schemeClr val="bg1"/>
                  </a:solidFill>
                </a:rPr>
                <a:t>recommendations</a:t>
              </a:r>
              <a:endParaRPr lang="en-GB" sz="2000" spc="-70" dirty="0" smtClean="0">
                <a:solidFill>
                  <a:schemeClr val="bg1"/>
                </a:solidFill>
              </a:endParaRPr>
            </a:p>
          </p:txBody>
        </p:sp>
        <p:pic>
          <p:nvPicPr>
            <p:cNvPr id="71" name="Picture 70"/>
            <p:cNvPicPr>
              <a:picLocks noChangeAspect="1"/>
            </p:cNvPicPr>
            <p:nvPr/>
          </p:nvPicPr>
          <p:blipFill>
            <a:blip r:embed="rId4"/>
            <a:stretch>
              <a:fillRect/>
            </a:stretch>
          </p:blipFill>
          <p:spPr>
            <a:xfrm>
              <a:off x="6868026" y="2594808"/>
              <a:ext cx="751979" cy="924188"/>
            </a:xfrm>
            <a:prstGeom prst="rect">
              <a:avLst/>
            </a:prstGeom>
          </p:spPr>
        </p:pic>
      </p:gr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PnP - Added value</a:t>
            </a:r>
            <a:endParaRPr lang="sv-SE" dirty="0"/>
          </a:p>
        </p:txBody>
      </p:sp>
    </p:spTree>
    <p:extLst>
      <p:ext uri="{BB962C8B-B14F-4D97-AF65-F5344CB8AC3E}">
        <p14:creationId xmlns:p14="http://schemas.microsoft.com/office/powerpoint/2010/main" val="3567591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p:cNvSpPr>
            <a:spLocks noGrp="1"/>
          </p:cNvSpPr>
          <p:nvPr>
            <p:ph type="body" sz="quarter" idx="10"/>
          </p:nvPr>
        </p:nvSpPr>
        <p:spPr/>
        <p:txBody>
          <a:bodyPr/>
          <a:lstStyle/>
          <a:p>
            <a:r>
              <a:rPr lang="en-US" smtClean="0"/>
              <a:t>Microsoft engineering sanctioned solutions for common scenarios</a:t>
            </a:r>
          </a:p>
          <a:p>
            <a:r>
              <a:rPr lang="en-US" smtClean="0"/>
              <a:t>Thoroughly integration tested extensions</a:t>
            </a:r>
          </a:p>
          <a:p>
            <a:r>
              <a:rPr lang="en-US" smtClean="0"/>
              <a:t>Monthly releases through NuGet for PnP Core component</a:t>
            </a:r>
          </a:p>
          <a:p>
            <a:r>
              <a:rPr lang="en-US" smtClean="0"/>
              <a:t>Save time and mental capacity</a:t>
            </a:r>
            <a:endParaRPr lang="en-US" dirty="0"/>
          </a:p>
        </p:txBody>
      </p:sp>
      <p:sp>
        <p:nvSpPr>
          <p:cNvPr id="3" name="Rubrik 2"/>
          <p:cNvSpPr>
            <a:spLocks noGrp="1"/>
          </p:cNvSpPr>
          <p:nvPr>
            <p:ph type="title"/>
          </p:nvPr>
        </p:nvSpPr>
        <p:spPr/>
        <p:txBody>
          <a:bodyPr/>
          <a:lstStyle/>
          <a:p>
            <a:r>
              <a:rPr lang="en-US" smtClean="0"/>
              <a:t>PnP Value - Architect</a:t>
            </a:r>
            <a:endParaRPr lang="sv-SE" dirty="0"/>
          </a:p>
        </p:txBody>
      </p:sp>
    </p:spTree>
    <p:extLst>
      <p:ext uri="{BB962C8B-B14F-4D97-AF65-F5344CB8AC3E}">
        <p14:creationId xmlns:p14="http://schemas.microsoft.com/office/powerpoint/2010/main" val="1595764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p:cNvSpPr>
            <a:spLocks noGrp="1"/>
          </p:cNvSpPr>
          <p:nvPr>
            <p:ph type="body" sz="quarter" idx="10"/>
          </p:nvPr>
        </p:nvSpPr>
        <p:spPr/>
        <p:txBody>
          <a:bodyPr/>
          <a:lstStyle/>
          <a:p>
            <a:r>
              <a:rPr lang="en-US" smtClean="0"/>
              <a:t>Core - Less boilerplate, DRY, trust the code quality</a:t>
            </a:r>
          </a:p>
          <a:p>
            <a:r>
              <a:rPr lang="en-US" smtClean="0"/>
              <a:t>Opportunity to contribute back to the community</a:t>
            </a:r>
          </a:p>
          <a:p>
            <a:r>
              <a:rPr lang="en-US" smtClean="0"/>
              <a:t>Samples – Show specific patterns and how to enable typical customizations using add-in model</a:t>
            </a:r>
            <a:endParaRPr lang="en-US" dirty="0" smtClean="0"/>
          </a:p>
        </p:txBody>
      </p:sp>
      <p:sp>
        <p:nvSpPr>
          <p:cNvPr id="3" name="Rubrik 2"/>
          <p:cNvSpPr>
            <a:spLocks noGrp="1"/>
          </p:cNvSpPr>
          <p:nvPr>
            <p:ph type="title"/>
          </p:nvPr>
        </p:nvSpPr>
        <p:spPr/>
        <p:txBody>
          <a:bodyPr/>
          <a:lstStyle/>
          <a:p>
            <a:r>
              <a:rPr lang="en-US" smtClean="0"/>
              <a:t>PnP Value - Developer</a:t>
            </a:r>
            <a:endParaRPr lang="sv-SE" dirty="0"/>
          </a:p>
        </p:txBody>
      </p:sp>
    </p:spTree>
    <p:extLst>
      <p:ext uri="{BB962C8B-B14F-4D97-AF65-F5344CB8AC3E}">
        <p14:creationId xmlns:p14="http://schemas.microsoft.com/office/powerpoint/2010/main" val="1124822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p:cNvSpPr>
            <a:spLocks noGrp="1"/>
          </p:cNvSpPr>
          <p:nvPr>
            <p:ph type="body" sz="quarter" idx="10"/>
          </p:nvPr>
        </p:nvSpPr>
        <p:spPr/>
        <p:txBody>
          <a:bodyPr/>
          <a:lstStyle/>
          <a:p>
            <a:r>
              <a:rPr lang="en-US" dirty="0" smtClean="0"/>
              <a:t>Save money. Sometimes a lot of money</a:t>
            </a:r>
          </a:p>
          <a:p>
            <a:r>
              <a:rPr lang="en-US" dirty="0" smtClean="0"/>
              <a:t>Proven practices used by other customers as well</a:t>
            </a:r>
          </a:p>
          <a:p>
            <a:pPr lvl="1"/>
            <a:r>
              <a:rPr lang="en-US" dirty="0" smtClean="0"/>
              <a:t>Majority of the patterns are coming from real customer engagements</a:t>
            </a:r>
            <a:endParaRPr lang="en-US" dirty="0"/>
          </a:p>
        </p:txBody>
      </p:sp>
      <p:sp>
        <p:nvSpPr>
          <p:cNvPr id="3" name="Rubrik 2"/>
          <p:cNvSpPr>
            <a:spLocks noGrp="1"/>
          </p:cNvSpPr>
          <p:nvPr>
            <p:ph type="title"/>
          </p:nvPr>
        </p:nvSpPr>
        <p:spPr/>
        <p:txBody>
          <a:bodyPr/>
          <a:lstStyle/>
          <a:p>
            <a:r>
              <a:rPr lang="en-US" smtClean="0"/>
              <a:t>PnP Value - Business</a:t>
            </a:r>
            <a:endParaRPr lang="sv-SE" dirty="0"/>
          </a:p>
        </p:txBody>
      </p:sp>
    </p:spTree>
    <p:extLst>
      <p:ext uri="{BB962C8B-B14F-4D97-AF65-F5344CB8AC3E}">
        <p14:creationId xmlns:p14="http://schemas.microsoft.com/office/powerpoint/2010/main" val="1088838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p:cNvSpPr>
            <a:spLocks noGrp="1"/>
          </p:cNvSpPr>
          <p:nvPr>
            <p:ph type="body" sz="quarter" idx="10"/>
          </p:nvPr>
        </p:nvSpPr>
        <p:spPr/>
        <p:txBody>
          <a:bodyPr/>
          <a:lstStyle/>
          <a:p>
            <a:r>
              <a:rPr lang="en-US" dirty="0" smtClean="0"/>
              <a:t>Common Experience</a:t>
            </a:r>
            <a:r>
              <a:rPr lang="sv-SE" dirty="0" smtClean="0"/>
              <a:t> across domains and projects</a:t>
            </a:r>
          </a:p>
          <a:p>
            <a:r>
              <a:rPr lang="en-US" dirty="0" smtClean="0"/>
              <a:t>Shorter time to market -&gt; shorter time to solution</a:t>
            </a:r>
            <a:endParaRPr lang="en-US" dirty="0" smtClean="0"/>
          </a:p>
        </p:txBody>
      </p:sp>
      <p:sp>
        <p:nvSpPr>
          <p:cNvPr id="3" name="Rubrik 2"/>
          <p:cNvSpPr>
            <a:spLocks noGrp="1"/>
          </p:cNvSpPr>
          <p:nvPr>
            <p:ph type="title"/>
          </p:nvPr>
        </p:nvSpPr>
        <p:spPr/>
        <p:txBody>
          <a:bodyPr/>
          <a:lstStyle/>
          <a:p>
            <a:r>
              <a:rPr lang="en-US" smtClean="0"/>
              <a:t>PnP Value – End User</a:t>
            </a:r>
            <a:endParaRPr lang="sv-SE" dirty="0"/>
          </a:p>
        </p:txBody>
      </p:sp>
    </p:spTree>
    <p:extLst>
      <p:ext uri="{BB962C8B-B14F-4D97-AF65-F5344CB8AC3E}">
        <p14:creationId xmlns:p14="http://schemas.microsoft.com/office/powerpoint/2010/main" val="181338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Getting involved</a:t>
            </a:r>
            <a:endParaRPr lang="sv-SE" dirty="0"/>
          </a:p>
        </p:txBody>
      </p:sp>
    </p:spTree>
    <p:extLst>
      <p:ext uri="{BB962C8B-B14F-4D97-AF65-F5344CB8AC3E}">
        <p14:creationId xmlns:p14="http://schemas.microsoft.com/office/powerpoint/2010/main" val="3317533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a:t>
            </a:r>
            <a:r>
              <a:rPr lang="en-US" dirty="0" smtClean="0"/>
              <a:t>Statistics – June 2015</a:t>
            </a:r>
            <a:endParaRPr lang="en-US" dirty="0"/>
          </a:p>
        </p:txBody>
      </p:sp>
      <p:sp>
        <p:nvSpPr>
          <p:cNvPr id="3" name="Text Placeholder 2"/>
          <p:cNvSpPr>
            <a:spLocks noGrp="1"/>
          </p:cNvSpPr>
          <p:nvPr>
            <p:ph type="body" sz="quarter" idx="10"/>
          </p:nvPr>
        </p:nvSpPr>
        <p:spPr>
          <a:xfrm>
            <a:off x="519112" y="1447799"/>
            <a:ext cx="11149013" cy="4727370"/>
          </a:xfrm>
        </p:spPr>
        <p:txBody>
          <a:bodyPr/>
          <a:lstStyle/>
          <a:p>
            <a:r>
              <a:rPr lang="en-US" sz="3200" dirty="0" smtClean="0"/>
              <a:t>Forked </a:t>
            </a:r>
            <a:r>
              <a:rPr lang="en-US" sz="3200" dirty="0" smtClean="0"/>
              <a:t>624 </a:t>
            </a:r>
            <a:r>
              <a:rPr lang="en-US" sz="3200" dirty="0" smtClean="0"/>
              <a:t>times</a:t>
            </a:r>
          </a:p>
          <a:p>
            <a:r>
              <a:rPr lang="en-US" sz="3200" dirty="0" smtClean="0"/>
              <a:t>686 </a:t>
            </a:r>
            <a:r>
              <a:rPr lang="en-US" sz="3200" dirty="0" smtClean="0"/>
              <a:t>merged pull requests</a:t>
            </a:r>
          </a:p>
          <a:p>
            <a:r>
              <a:rPr lang="en-US" sz="3200" dirty="0" smtClean="0"/>
              <a:t>145 </a:t>
            </a:r>
            <a:r>
              <a:rPr lang="en-US" sz="3200" dirty="0" smtClean="0"/>
              <a:t>closed issues</a:t>
            </a:r>
          </a:p>
          <a:p>
            <a:r>
              <a:rPr lang="en-US" sz="3200" dirty="0" smtClean="0"/>
              <a:t>More than </a:t>
            </a:r>
            <a:r>
              <a:rPr lang="en-US" sz="3200" dirty="0" smtClean="0"/>
              <a:t>4200 </a:t>
            </a:r>
            <a:r>
              <a:rPr lang="en-US" sz="3200" dirty="0" smtClean="0"/>
              <a:t>unique visitors during last 2 weeks</a:t>
            </a:r>
          </a:p>
          <a:p>
            <a:r>
              <a:rPr lang="en-US" sz="3200" dirty="0" smtClean="0"/>
              <a:t>Nuget package </a:t>
            </a:r>
            <a:r>
              <a:rPr lang="en-US" sz="3200" dirty="0" smtClean="0"/>
              <a:t>6588 </a:t>
            </a:r>
            <a:r>
              <a:rPr lang="en-US" sz="3200" dirty="0" smtClean="0"/>
              <a:t>downloads</a:t>
            </a:r>
          </a:p>
          <a:p>
            <a:r>
              <a:rPr lang="en-US" sz="3200" dirty="0" smtClean="0"/>
              <a:t>Yammer group has </a:t>
            </a:r>
            <a:r>
              <a:rPr lang="en-US" sz="3200" dirty="0" smtClean="0"/>
              <a:t>2615 </a:t>
            </a:r>
            <a:r>
              <a:rPr lang="en-US" sz="3200" dirty="0" smtClean="0"/>
              <a:t>members</a:t>
            </a:r>
          </a:p>
          <a:p>
            <a:pPr lvl="1"/>
            <a:r>
              <a:rPr lang="en-US" sz="1800" dirty="0" smtClean="0"/>
              <a:t>aka.ms/</a:t>
            </a:r>
            <a:r>
              <a:rPr lang="en-US" sz="1800" dirty="0" err="1" smtClean="0"/>
              <a:t>OfficeDevPnPYammer</a:t>
            </a:r>
            <a:endParaRPr lang="en-US" sz="1800" dirty="0" smtClean="0"/>
          </a:p>
          <a:p>
            <a:pPr lvl="1"/>
            <a:endParaRPr lang="en-US" sz="1800" dirty="0"/>
          </a:p>
          <a:p>
            <a:pPr lvl="1"/>
            <a:endParaRPr lang="en-US" sz="1800" dirty="0" smtClean="0"/>
          </a:p>
          <a:p>
            <a:pPr marL="284162" lvl="1" indent="0">
              <a:buNone/>
            </a:pPr>
            <a:r>
              <a:rPr lang="en-US" sz="1800" dirty="0"/>
              <a:t>More details from </a:t>
            </a:r>
            <a:r>
              <a:rPr lang="en-US" sz="1800" dirty="0">
                <a:hlinkClick r:id="rId3"/>
              </a:rPr>
              <a:t>http://</a:t>
            </a:r>
            <a:r>
              <a:rPr lang="en-US" sz="1800" dirty="0" smtClean="0">
                <a:hlinkClick r:id="rId3"/>
              </a:rPr>
              <a:t>blogs.msdn.com/b/vesku/archive/2015/06/05/office-365-developer-patterns-and-practices-june-2016-release.aspx</a:t>
            </a:r>
            <a:r>
              <a:rPr lang="en-US" sz="1800" dirty="0" smtClean="0"/>
              <a:t> </a:t>
            </a:r>
            <a:endParaRPr lang="en-US" sz="1800" dirty="0"/>
          </a:p>
        </p:txBody>
      </p:sp>
    </p:spTree>
    <p:extLst>
      <p:ext uri="{BB962C8B-B14F-4D97-AF65-F5344CB8AC3E}">
        <p14:creationId xmlns:p14="http://schemas.microsoft.com/office/powerpoint/2010/main" val="1957923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contribute?</a:t>
            </a:r>
            <a:endParaRPr lang="en-US" dirty="0"/>
          </a:p>
        </p:txBody>
      </p:sp>
      <p:sp>
        <p:nvSpPr>
          <p:cNvPr id="2" name="Text Placeholder 1"/>
          <p:cNvSpPr>
            <a:spLocks noGrp="1"/>
          </p:cNvSpPr>
          <p:nvPr>
            <p:ph type="body" sz="quarter" idx="10"/>
          </p:nvPr>
        </p:nvSpPr>
        <p:spPr/>
        <p:txBody>
          <a:bodyPr/>
          <a:lstStyle/>
          <a:p>
            <a:r>
              <a:rPr lang="en-US" dirty="0" smtClean="0"/>
              <a:t>Documentation in wiki</a:t>
            </a:r>
          </a:p>
          <a:p>
            <a:pPr lvl="1"/>
            <a:r>
              <a:rPr lang="en-US" dirty="0">
                <a:hlinkClick r:id="rId3"/>
              </a:rPr>
              <a:t>https://</a:t>
            </a:r>
            <a:r>
              <a:rPr lang="en-US" dirty="0" smtClean="0">
                <a:hlinkClick r:id="rId3"/>
              </a:rPr>
              <a:t>github.com/OfficeDev/PnP/wiki/contributing-to-Office-365-developer-patterns-and-practices</a:t>
            </a:r>
            <a:endParaRPr lang="en-US" dirty="0" smtClean="0"/>
          </a:p>
          <a:p>
            <a:pPr lvl="1"/>
            <a:endParaRPr lang="en-US" dirty="0"/>
          </a:p>
          <a:p>
            <a:r>
              <a:rPr lang="en-US" dirty="0" smtClean="0"/>
              <a:t>Simple steps</a:t>
            </a:r>
          </a:p>
          <a:p>
            <a:pPr lvl="1"/>
            <a:r>
              <a:rPr lang="en-US" dirty="0" smtClean="0"/>
              <a:t>Fork</a:t>
            </a:r>
          </a:p>
          <a:p>
            <a:pPr lvl="1"/>
            <a:r>
              <a:rPr lang="en-US" dirty="0" smtClean="0"/>
              <a:t>Apply changes and contributions</a:t>
            </a:r>
          </a:p>
          <a:p>
            <a:pPr lvl="1"/>
            <a:r>
              <a:rPr lang="en-US" dirty="0" smtClean="0"/>
              <a:t>Submit a pull request</a:t>
            </a:r>
          </a:p>
          <a:p>
            <a:pPr lvl="1"/>
            <a:r>
              <a:rPr lang="en-US" dirty="0" smtClean="0"/>
              <a:t>Core team members will review</a:t>
            </a:r>
          </a:p>
          <a:p>
            <a:pPr lvl="1"/>
            <a:r>
              <a:rPr lang="en-US" dirty="0" smtClean="0"/>
              <a:t>Merged to Dev</a:t>
            </a:r>
          </a:p>
          <a:p>
            <a:pPr lvl="1"/>
            <a:endParaRPr lang="en-US" dirty="0" smtClean="0"/>
          </a:p>
          <a:p>
            <a:pPr marL="284162" lvl="1" indent="0">
              <a:buNone/>
            </a:pPr>
            <a:endParaRPr lang="en-US" dirty="0"/>
          </a:p>
        </p:txBody>
      </p:sp>
    </p:spTree>
    <p:extLst>
      <p:ext uri="{BB962C8B-B14F-4D97-AF65-F5344CB8AC3E}">
        <p14:creationId xmlns:p14="http://schemas.microsoft.com/office/powerpoint/2010/main" val="1431878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5" y="3940628"/>
            <a:ext cx="8192465" cy="1959977"/>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p>
          <a:p>
            <a:pPr>
              <a:lnSpc>
                <a:spcPct val="100000"/>
              </a:lnSpc>
              <a:defRPr/>
            </a:pPr>
            <a:r>
              <a:rPr lang="en-US" sz="3200" dirty="0">
                <a:solidFill>
                  <a:schemeClr val="bg1"/>
                </a:solidFill>
                <a:latin typeface="+mn-lt"/>
                <a:cs typeface="Arial" pitchFamily="34" charset="0"/>
              </a:rPr>
              <a:t>Yammer group O365 Dev Patterns &amp; </a:t>
            </a:r>
            <a:r>
              <a:rPr lang="en-US" sz="3200" dirty="0" smtClean="0">
                <a:solidFill>
                  <a:schemeClr val="bg1"/>
                </a:solidFill>
                <a:latin typeface="+mn-lt"/>
                <a:cs typeface="Arial" pitchFamily="34" charset="0"/>
              </a:rPr>
              <a:t>Practices @ </a:t>
            </a:r>
            <a:r>
              <a:rPr lang="en-US" sz="3200" dirty="0" smtClean="0">
                <a:solidFill>
                  <a:schemeClr val="bg1"/>
                </a:solidFill>
                <a:latin typeface="+mn-lt"/>
                <a:cs typeface="Arial" pitchFamily="34" charset="0"/>
              </a:rPr>
              <a:t>http://aka.ms/OfficeDevPnPYammer</a:t>
            </a:r>
            <a:endParaRPr lang="en-US" sz="3200" dirty="0" smtClean="0">
              <a:solidFill>
                <a:schemeClr val="bg1"/>
              </a:solidFill>
              <a:latin typeface="+mn-lt"/>
              <a:cs typeface="Arial" pitchFamily="34" charset="0"/>
            </a:endParaRPr>
          </a:p>
        </p:txBody>
      </p:sp>
    </p:spTree>
    <p:extLst>
      <p:ext uri="{BB962C8B-B14F-4D97-AF65-F5344CB8AC3E}">
        <p14:creationId xmlns:p14="http://schemas.microsoft.com/office/powerpoint/2010/main" val="2845713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104" y="1581234"/>
            <a:ext cx="7474282" cy="4284463"/>
          </a:xfrm>
        </p:spPr>
        <p:txBody>
          <a:bodyPr/>
          <a:lstStyle/>
          <a:p>
            <a:r>
              <a:rPr lang="en-US" dirty="0"/>
              <a:t>"The most strategic developer surface area for us is Office </a:t>
            </a:r>
            <a:r>
              <a:rPr lang="en-US" dirty="0" smtClean="0"/>
              <a:t>365“ </a:t>
            </a:r>
            <a:br>
              <a:rPr lang="en-US" dirty="0" smtClean="0"/>
            </a:br>
            <a:r>
              <a:rPr lang="en-US" sz="3136" dirty="0"/>
              <a:t>- Satya Nadella</a:t>
            </a:r>
            <a:r>
              <a:rPr lang="en-US" dirty="0" smtClean="0"/>
              <a:t/>
            </a:r>
            <a:br>
              <a:rPr lang="en-US" dirty="0" smtClean="0"/>
            </a:br>
            <a:endParaRPr lang="en-US" dirty="0"/>
          </a:p>
        </p:txBody>
      </p:sp>
      <p:pic>
        <p:nvPicPr>
          <p:cNvPr id="1028" name="Picture 4" descr="http://www.microsoft.com/global/en-us/news/PublishingImages/exec/Nadella2_pri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1456" y="589825"/>
            <a:ext cx="4178188" cy="626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57817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54793" y="2131362"/>
            <a:ext cx="5264825" cy="1027924"/>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10" name="Data"/>
          <p:cNvSpPr/>
          <p:nvPr/>
        </p:nvSpPr>
        <p:spPr bwMode="auto">
          <a:xfrm>
            <a:off x="6353486" y="1224851"/>
            <a:ext cx="5630439"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457881" y="1224851"/>
            <a:ext cx="5631091"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540825" y="2851779"/>
            <a:ext cx="5260219" cy="2762753"/>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3" rIns="179115" bIns="143293"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07049" y="5063922"/>
            <a:ext cx="495594" cy="23082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74" name="Rectangle 573"/>
          <p:cNvSpPr/>
          <p:nvPr/>
        </p:nvSpPr>
        <p:spPr bwMode="auto">
          <a:xfrm>
            <a:off x="2782875" y="3527196"/>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5" name="Rectangle 574"/>
          <p:cNvSpPr/>
          <p:nvPr/>
        </p:nvSpPr>
        <p:spPr bwMode="auto">
          <a:xfrm>
            <a:off x="3270286" y="3797709"/>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59" name="Rectangle 558"/>
          <p:cNvSpPr/>
          <p:nvPr/>
        </p:nvSpPr>
        <p:spPr>
          <a:xfrm>
            <a:off x="3941379" y="4348525"/>
            <a:ext cx="852074" cy="20678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37" name="Rectangle 536"/>
          <p:cNvSpPr/>
          <p:nvPr/>
        </p:nvSpPr>
        <p:spPr bwMode="auto">
          <a:xfrm flipH="1">
            <a:off x="1672099" y="4626317"/>
            <a:ext cx="212110" cy="27360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15" name="Rectangle 514"/>
          <p:cNvSpPr/>
          <p:nvPr/>
        </p:nvSpPr>
        <p:spPr bwMode="auto">
          <a:xfrm>
            <a:off x="927929" y="4906753"/>
            <a:ext cx="92294" cy="48614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7" name="Rectangle 496"/>
          <p:cNvSpPr/>
          <p:nvPr/>
        </p:nvSpPr>
        <p:spPr bwMode="auto">
          <a:xfrm>
            <a:off x="1156561" y="5001855"/>
            <a:ext cx="215411" cy="15794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6906480"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2" name="Freeform 18"/>
          <p:cNvSpPr>
            <a:spLocks noChangeAspect="1" noEditPoints="1"/>
          </p:cNvSpPr>
          <p:nvPr/>
        </p:nvSpPr>
        <p:spPr bwMode="auto">
          <a:xfrm>
            <a:off x="7054138" y="2433639"/>
            <a:ext cx="557489" cy="41154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3">
              <a:lnSpc>
                <a:spcPct val="90000"/>
              </a:lnSpc>
              <a:spcAft>
                <a:spcPts val="588"/>
              </a:spcAft>
            </a:pPr>
            <a:endParaRPr lang="en-US" sz="1368" b="1" dirty="0">
              <a:gradFill>
                <a:gsLst>
                  <a:gs pos="50427">
                    <a:srgbClr val="FFFFFF"/>
                  </a:gs>
                  <a:gs pos="30000">
                    <a:srgbClr val="FFFFFF"/>
                  </a:gs>
                </a:gsLst>
                <a:lin ang="5400000" scaled="0"/>
              </a:gradFill>
            </a:endParaRPr>
          </a:p>
        </p:txBody>
      </p:sp>
      <p:sp>
        <p:nvSpPr>
          <p:cNvPr id="333" name="Oval 332"/>
          <p:cNvSpPr/>
          <p:nvPr/>
        </p:nvSpPr>
        <p:spPr bwMode="auto">
          <a:xfrm>
            <a:off x="8133481"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4" name="Freeform 17"/>
          <p:cNvSpPr>
            <a:spLocks noEditPoints="1"/>
          </p:cNvSpPr>
          <p:nvPr/>
        </p:nvSpPr>
        <p:spPr bwMode="auto">
          <a:xfrm>
            <a:off x="8324997" y="2340912"/>
            <a:ext cx="469771" cy="59700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37" name="Oval 336"/>
          <p:cNvSpPr/>
          <p:nvPr/>
        </p:nvSpPr>
        <p:spPr bwMode="auto">
          <a:xfrm>
            <a:off x="9360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8" name="Freeform 337"/>
          <p:cNvSpPr>
            <a:spLocks noEditPoints="1"/>
          </p:cNvSpPr>
          <p:nvPr/>
        </p:nvSpPr>
        <p:spPr bwMode="auto">
          <a:xfrm>
            <a:off x="9491984" y="2386528"/>
            <a:ext cx="589803" cy="505765"/>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40" name="Oval 339"/>
          <p:cNvSpPr/>
          <p:nvPr/>
        </p:nvSpPr>
        <p:spPr bwMode="auto">
          <a:xfrm>
            <a:off x="10587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10736071" y="2397221"/>
            <a:ext cx="555628" cy="484382"/>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9" name="Group 678"/>
          <p:cNvGrpSpPr/>
          <p:nvPr/>
        </p:nvGrpSpPr>
        <p:grpSpPr>
          <a:xfrm>
            <a:off x="10281484" y="4552903"/>
            <a:ext cx="1343841" cy="1061629"/>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sp>
          <p:nvSpPr>
            <p:cNvPr id="673" name="TextBox 672"/>
            <p:cNvSpPr txBox="1"/>
            <p:nvPr/>
          </p:nvSpPr>
          <p:spPr>
            <a:xfrm>
              <a:off x="9972097" y="4577624"/>
              <a:ext cx="1344382" cy="859622"/>
            </a:xfrm>
            <a:prstGeom prst="rect">
              <a:avLst/>
            </a:prstGeom>
            <a:noFill/>
          </p:spPr>
          <p:txBody>
            <a:bodyPr wrap="square" lIns="182807" tIns="146246" rIns="182807" bIns="146246" rtlCol="0" anchor="ctr" anchorCtr="0">
              <a:noAutofit/>
            </a:bodyPr>
            <a:lstStyle/>
            <a:p>
              <a:pPr algn="ctr">
                <a:lnSpc>
                  <a:spcPct val="90000"/>
                </a:lnSpc>
                <a:spcAft>
                  <a:spcPts val="600"/>
                </a:spcAft>
              </a:pPr>
              <a:r>
                <a:rPr lang="en-US" sz="2999"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53726" y="4301046"/>
            <a:ext cx="899208" cy="1313486"/>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431861" y="3075131"/>
            <a:ext cx="1056850" cy="82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nvGrpSpPr>
          <p:cNvPr id="668" name="Group 667"/>
          <p:cNvGrpSpPr/>
          <p:nvPr/>
        </p:nvGrpSpPr>
        <p:grpSpPr>
          <a:xfrm>
            <a:off x="8432933" y="3120408"/>
            <a:ext cx="874873" cy="708793"/>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69" name="Group 668"/>
          <p:cNvGrpSpPr/>
          <p:nvPr/>
        </p:nvGrpSpPr>
        <p:grpSpPr>
          <a:xfrm>
            <a:off x="9307804" y="3120409"/>
            <a:ext cx="606028" cy="715654"/>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80" name="Group 679"/>
          <p:cNvGrpSpPr/>
          <p:nvPr/>
        </p:nvGrpSpPr>
        <p:grpSpPr>
          <a:xfrm>
            <a:off x="8294769" y="3763439"/>
            <a:ext cx="1330913" cy="1851093"/>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786963" y="3120408"/>
            <a:ext cx="453842" cy="1444021"/>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1" name="Group 670"/>
          <p:cNvGrpSpPr/>
          <p:nvPr/>
        </p:nvGrpSpPr>
        <p:grpSpPr>
          <a:xfrm>
            <a:off x="7141740" y="3120408"/>
            <a:ext cx="382434" cy="181293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1281" name="Rectangle 1280"/>
          <p:cNvSpPr/>
          <p:nvPr/>
        </p:nvSpPr>
        <p:spPr bwMode="auto">
          <a:xfrm>
            <a:off x="2634155" y="-1332963"/>
            <a:ext cx="755277" cy="80848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Title 1"/>
          <p:cNvSpPr>
            <a:spLocks noGrp="1"/>
          </p:cNvSpPr>
          <p:nvPr>
            <p:ph type="title"/>
          </p:nvPr>
        </p:nvSpPr>
        <p:spPr>
          <a:xfrm>
            <a:off x="269995" y="290774"/>
            <a:ext cx="11651152" cy="899303"/>
          </a:xfrm>
        </p:spPr>
        <p:txBody>
          <a:bodyPr/>
          <a:lstStyle/>
          <a:p>
            <a:r>
              <a:rPr lang="en-US" dirty="0" smtClean="0"/>
              <a:t>Developer vision</a:t>
            </a:r>
            <a:endParaRPr lang="en-US" dirty="0"/>
          </a:p>
        </p:txBody>
      </p:sp>
    </p:spTree>
    <p:extLst>
      <p:ext uri="{BB962C8B-B14F-4D97-AF65-F5344CB8AC3E}">
        <p14:creationId xmlns:p14="http://schemas.microsoft.com/office/powerpoint/2010/main" val="4055698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200" dirty="0" smtClean="0"/>
              <a:t>App model = Add-in model</a:t>
            </a:r>
            <a:endParaRPr lang="en-US" sz="7200" dirty="0"/>
          </a:p>
        </p:txBody>
      </p:sp>
      <p:sp>
        <p:nvSpPr>
          <p:cNvPr id="4" name="TextBox 3"/>
          <p:cNvSpPr txBox="1"/>
          <p:nvPr/>
        </p:nvSpPr>
        <p:spPr>
          <a:xfrm>
            <a:off x="5465669" y="3842592"/>
            <a:ext cx="6321323" cy="1199944"/>
          </a:xfrm>
          <a:prstGeom prst="rect">
            <a:avLst/>
          </a:prstGeom>
          <a:noFill/>
        </p:spPr>
        <p:txBody>
          <a:bodyPr wrap="square" rtlCol="0">
            <a:spAutoFit/>
          </a:bodyPr>
          <a:lstStyle/>
          <a:p>
            <a:r>
              <a:rPr lang="en-US" sz="2399" dirty="0" smtClean="0"/>
              <a:t>Marketing terminology change done spring 2015, which was only done for marketing messaging purposes.</a:t>
            </a:r>
            <a:endParaRPr lang="en-GB" sz="2399"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09652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SharePoint evolves…</a:t>
            </a:r>
            <a:endParaRPr lang="en-GB"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82" t="11107" r="1501" b="3529"/>
          <a:stretch/>
        </p:blipFill>
        <p:spPr>
          <a:xfrm>
            <a:off x="820274" y="4713061"/>
            <a:ext cx="2520000" cy="1318935"/>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4536"/>
          <a:stretch/>
        </p:blipFill>
        <p:spPr>
          <a:xfrm>
            <a:off x="4608455" y="4705958"/>
            <a:ext cx="2520000" cy="1319145"/>
          </a:xfrm>
          <a:prstGeom prst="rect">
            <a:avLst/>
          </a:prstGeom>
        </p:spPr>
      </p:pic>
      <p:pic>
        <p:nvPicPr>
          <p:cNvPr id="5" name="Picture 4"/>
          <p:cNvPicPr>
            <a:picLocks noChangeAspect="1"/>
          </p:cNvPicPr>
          <p:nvPr/>
        </p:nvPicPr>
        <p:blipFill>
          <a:blip r:embed="rId4"/>
          <a:stretch>
            <a:fillRect/>
          </a:stretch>
        </p:blipFill>
        <p:spPr>
          <a:xfrm>
            <a:off x="8509582" y="4713060"/>
            <a:ext cx="2845757" cy="1318935"/>
          </a:xfrm>
          <a:prstGeom prst="rect">
            <a:avLst/>
          </a:prstGeom>
          <a:ln>
            <a:solidFill>
              <a:schemeClr val="bg1">
                <a:lumMod val="75000"/>
              </a:schemeClr>
            </a:solidFill>
          </a:ln>
        </p:spPr>
      </p:pic>
      <p:grpSp>
        <p:nvGrpSpPr>
          <p:cNvPr id="11" name="Group 10"/>
          <p:cNvGrpSpPr>
            <a:grpSpLocks noChangeAspect="1"/>
          </p:cNvGrpSpPr>
          <p:nvPr/>
        </p:nvGrpSpPr>
        <p:grpSpPr>
          <a:xfrm>
            <a:off x="1194143" y="2167224"/>
            <a:ext cx="1495186" cy="1597689"/>
            <a:chOff x="1512865" y="949433"/>
            <a:chExt cx="2389102" cy="2552888"/>
          </a:xfrm>
        </p:grpSpPr>
        <p:grpSp>
          <p:nvGrpSpPr>
            <p:cNvPr id="12" name="Group 11"/>
            <p:cNvGrpSpPr/>
            <p:nvPr/>
          </p:nvGrpSpPr>
          <p:grpSpPr>
            <a:xfrm>
              <a:off x="1512865" y="949433"/>
              <a:ext cx="2389102" cy="2552888"/>
              <a:chOff x="4383758" y="2240577"/>
              <a:chExt cx="2389102" cy="2552888"/>
            </a:xfrm>
          </p:grpSpPr>
          <p:sp>
            <p:nvSpPr>
              <p:cNvPr id="14" name="Rectangle 13"/>
              <p:cNvSpPr/>
              <p:nvPr/>
            </p:nvSpPr>
            <p:spPr bwMode="auto">
              <a:xfrm>
                <a:off x="4537410" y="2240577"/>
                <a:ext cx="2235450" cy="2175770"/>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200" dirty="0" smtClean="0">
                    <a:solidFill>
                      <a:schemeClr val="tx1">
                        <a:lumMod val="65000"/>
                        <a:lumOff val="35000"/>
                      </a:schemeClr>
                    </a:solidFill>
                    <a:ea typeface="Segoe UI" pitchFamily="34" charset="0"/>
                    <a:cs typeface="Segoe UI" pitchFamily="34" charset="0"/>
                  </a:rPr>
                  <a:t>SharePoint </a:t>
                </a:r>
                <a:br>
                  <a:rPr lang="en-US" sz="1200" dirty="0" smtClean="0">
                    <a:solidFill>
                      <a:schemeClr val="tx1">
                        <a:lumMod val="65000"/>
                        <a:lumOff val="35000"/>
                      </a:schemeClr>
                    </a:solidFill>
                    <a:ea typeface="Segoe UI" pitchFamily="34" charset="0"/>
                    <a:cs typeface="Segoe UI" pitchFamily="34" charset="0"/>
                  </a:rPr>
                </a:br>
                <a:r>
                  <a:rPr lang="en-US" sz="1200" dirty="0" smtClean="0">
                    <a:solidFill>
                      <a:schemeClr val="tx1">
                        <a:lumMod val="65000"/>
                        <a:lumOff val="35000"/>
                      </a:schemeClr>
                    </a:solidFill>
                    <a:ea typeface="Segoe UI" pitchFamily="34" charset="0"/>
                    <a:cs typeface="Segoe UI" pitchFamily="34" charset="0"/>
                  </a:rPr>
                  <a:t>2007</a:t>
                </a:r>
              </a:p>
            </p:txBody>
          </p:sp>
          <p:grpSp>
            <p:nvGrpSpPr>
              <p:cNvPr id="15" name="Group 14"/>
              <p:cNvGrpSpPr/>
              <p:nvPr/>
            </p:nvGrpSpPr>
            <p:grpSpPr>
              <a:xfrm>
                <a:off x="5421611" y="2886866"/>
                <a:ext cx="789619" cy="1020140"/>
                <a:chOff x="4557447" y="1721445"/>
                <a:chExt cx="789619" cy="1020140"/>
              </a:xfrm>
            </p:grpSpPr>
            <p:pic>
              <p:nvPicPr>
                <p:cNvPr id="23" name="Picture 22"/>
                <p:cNvPicPr>
                  <a:picLocks noChangeAspect="1"/>
                </p:cNvPicPr>
                <p:nvPr/>
              </p:nvPicPr>
              <p:blipFill>
                <a:blip r:embed="rId5"/>
                <a:stretch>
                  <a:fillRect/>
                </a:stretch>
              </p:blipFill>
              <p:spPr>
                <a:xfrm>
                  <a:off x="4557447" y="1902539"/>
                  <a:ext cx="477423" cy="839046"/>
                </a:xfrm>
                <a:prstGeom prst="rect">
                  <a:avLst/>
                </a:prstGeom>
              </p:spPr>
            </p:pic>
            <p:pic>
              <p:nvPicPr>
                <p:cNvPr id="24" name="Picture 23"/>
                <p:cNvPicPr>
                  <a:picLocks noChangeAspect="1"/>
                </p:cNvPicPr>
                <p:nvPr/>
              </p:nvPicPr>
              <p:blipFill>
                <a:blip r:embed="rId5"/>
                <a:stretch>
                  <a:fillRect/>
                </a:stretch>
              </p:blipFill>
              <p:spPr>
                <a:xfrm>
                  <a:off x="4869643" y="1721445"/>
                  <a:ext cx="477423" cy="839046"/>
                </a:xfrm>
                <a:prstGeom prst="rect">
                  <a:avLst/>
                </a:prstGeom>
              </p:spPr>
            </p:pic>
          </p:grpSp>
          <p:grpSp>
            <p:nvGrpSpPr>
              <p:cNvPr id="16" name="Group 15"/>
              <p:cNvGrpSpPr/>
              <p:nvPr/>
            </p:nvGrpSpPr>
            <p:grpSpPr>
              <a:xfrm>
                <a:off x="4880542" y="3820782"/>
                <a:ext cx="944427" cy="972683"/>
                <a:chOff x="3981885" y="2834055"/>
                <a:chExt cx="944427" cy="972683"/>
              </a:xfrm>
            </p:grpSpPr>
            <p:pic>
              <p:nvPicPr>
                <p:cNvPr id="20" name="Picture 19"/>
                <p:cNvPicPr>
                  <a:picLocks noChangeAspect="1"/>
                </p:cNvPicPr>
                <p:nvPr/>
              </p:nvPicPr>
              <p:blipFill>
                <a:blip r:embed="rId5"/>
                <a:stretch>
                  <a:fillRect/>
                </a:stretch>
              </p:blipFill>
              <p:spPr>
                <a:xfrm>
                  <a:off x="3981885" y="2967692"/>
                  <a:ext cx="477423" cy="839046"/>
                </a:xfrm>
                <a:prstGeom prst="rect">
                  <a:avLst/>
                </a:prstGeom>
              </p:spPr>
            </p:pic>
            <p:pic>
              <p:nvPicPr>
                <p:cNvPr id="21" name="Picture 20"/>
                <p:cNvPicPr>
                  <a:picLocks noChangeAspect="1"/>
                </p:cNvPicPr>
                <p:nvPr/>
              </p:nvPicPr>
              <p:blipFill>
                <a:blip r:embed="rId5"/>
                <a:stretch>
                  <a:fillRect/>
                </a:stretch>
              </p:blipFill>
              <p:spPr>
                <a:xfrm>
                  <a:off x="4269036" y="2834055"/>
                  <a:ext cx="477423" cy="839046"/>
                </a:xfrm>
                <a:prstGeom prst="rect">
                  <a:avLst/>
                </a:prstGeom>
              </p:spPr>
            </p:pic>
            <p:pic>
              <p:nvPicPr>
                <p:cNvPr id="22" name="Picture 21"/>
                <p:cNvPicPr>
                  <a:picLocks noChangeAspect="1"/>
                </p:cNvPicPr>
                <p:nvPr/>
              </p:nvPicPr>
              <p:blipFill>
                <a:blip r:embed="rId6"/>
                <a:stretch>
                  <a:fillRect/>
                </a:stretch>
              </p:blipFill>
              <p:spPr>
                <a:xfrm>
                  <a:off x="4480085" y="3260431"/>
                  <a:ext cx="446227" cy="456212"/>
                </a:xfrm>
                <a:prstGeom prst="rect">
                  <a:avLst/>
                </a:prstGeom>
              </p:spPr>
            </p:pic>
          </p:grpSp>
          <p:grpSp>
            <p:nvGrpSpPr>
              <p:cNvPr id="17" name="Group 16"/>
              <p:cNvGrpSpPr/>
              <p:nvPr/>
            </p:nvGrpSpPr>
            <p:grpSpPr>
              <a:xfrm>
                <a:off x="4383758" y="2988031"/>
                <a:ext cx="968998" cy="971748"/>
                <a:chOff x="3601101" y="2714202"/>
                <a:chExt cx="968998" cy="971748"/>
              </a:xfrm>
            </p:grpSpPr>
            <p:pic>
              <p:nvPicPr>
                <p:cNvPr id="18" name="Picture 17"/>
                <p:cNvPicPr>
                  <a:picLocks noChangeAspect="1"/>
                </p:cNvPicPr>
                <p:nvPr/>
              </p:nvPicPr>
              <p:blipFill>
                <a:blip r:embed="rId5"/>
                <a:stretch>
                  <a:fillRect/>
                </a:stretch>
              </p:blipFill>
              <p:spPr>
                <a:xfrm>
                  <a:off x="3601101" y="2846904"/>
                  <a:ext cx="477423" cy="839046"/>
                </a:xfrm>
                <a:prstGeom prst="rect">
                  <a:avLst/>
                </a:prstGeom>
              </p:spPr>
            </p:pic>
            <p:pic>
              <p:nvPicPr>
                <p:cNvPr id="19" name="Picture 18"/>
                <p:cNvPicPr>
                  <a:picLocks noChangeAspect="1"/>
                </p:cNvPicPr>
                <p:nvPr/>
              </p:nvPicPr>
              <p:blipFill>
                <a:blip r:embed="rId7"/>
                <a:stretch>
                  <a:fillRect/>
                </a:stretch>
              </p:blipFill>
              <p:spPr>
                <a:xfrm>
                  <a:off x="3875612" y="2714202"/>
                  <a:ext cx="694487" cy="898458"/>
                </a:xfrm>
                <a:prstGeom prst="rect">
                  <a:avLst/>
                </a:prstGeom>
              </p:spPr>
            </p:pic>
          </p:grpSp>
        </p:grpSp>
        <p:pic>
          <p:nvPicPr>
            <p:cNvPr id="13" name="Picture 12"/>
            <p:cNvPicPr>
              <a:picLocks noChangeAspect="1"/>
            </p:cNvPicPr>
            <p:nvPr/>
          </p:nvPicPr>
          <p:blipFill>
            <a:blip r:embed="rId5"/>
            <a:stretch>
              <a:fillRect/>
            </a:stretch>
          </p:blipFill>
          <p:spPr>
            <a:xfrm>
              <a:off x="3194497" y="1758239"/>
              <a:ext cx="477423" cy="839046"/>
            </a:xfrm>
            <a:prstGeom prst="rect">
              <a:avLst/>
            </a:prstGeom>
          </p:spPr>
        </p:pic>
      </p:grpSp>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3022" y="1784688"/>
            <a:ext cx="765071" cy="765071"/>
          </a:xfrm>
          <a:prstGeom prst="rect">
            <a:avLst/>
          </a:prstGeom>
        </p:spPr>
      </p:pic>
      <p:grpSp>
        <p:nvGrpSpPr>
          <p:cNvPr id="26" name="Group 25"/>
          <p:cNvGrpSpPr>
            <a:grpSpLocks noChangeAspect="1"/>
          </p:cNvGrpSpPr>
          <p:nvPr/>
        </p:nvGrpSpPr>
        <p:grpSpPr>
          <a:xfrm>
            <a:off x="4509340" y="2234792"/>
            <a:ext cx="2442693" cy="1597689"/>
            <a:chOff x="1512865" y="949433"/>
            <a:chExt cx="3903087" cy="2552888"/>
          </a:xfrm>
        </p:grpSpPr>
        <p:grpSp>
          <p:nvGrpSpPr>
            <p:cNvPr id="27" name="Group 26"/>
            <p:cNvGrpSpPr/>
            <p:nvPr/>
          </p:nvGrpSpPr>
          <p:grpSpPr>
            <a:xfrm>
              <a:off x="1512865" y="949433"/>
              <a:ext cx="3903087" cy="2552888"/>
              <a:chOff x="4383758" y="2240577"/>
              <a:chExt cx="3903087" cy="2552888"/>
            </a:xfrm>
          </p:grpSpPr>
          <p:sp>
            <p:nvSpPr>
              <p:cNvPr id="29" name="Rectangle 28"/>
              <p:cNvSpPr/>
              <p:nvPr/>
            </p:nvSpPr>
            <p:spPr bwMode="auto">
              <a:xfrm>
                <a:off x="4537410" y="2240577"/>
                <a:ext cx="3749435" cy="2175770"/>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200" dirty="0" smtClean="0">
                    <a:solidFill>
                      <a:schemeClr val="tx1">
                        <a:lumMod val="65000"/>
                        <a:lumOff val="35000"/>
                      </a:schemeClr>
                    </a:solidFill>
                    <a:ea typeface="Segoe UI" pitchFamily="34" charset="0"/>
                    <a:cs typeface="Segoe UI" pitchFamily="34" charset="0"/>
                  </a:rPr>
                  <a:t>SharePoint </a:t>
                </a:r>
                <a:br>
                  <a:rPr lang="en-US" sz="1200" dirty="0" smtClean="0">
                    <a:solidFill>
                      <a:schemeClr val="tx1">
                        <a:lumMod val="65000"/>
                        <a:lumOff val="35000"/>
                      </a:schemeClr>
                    </a:solidFill>
                    <a:ea typeface="Segoe UI" pitchFamily="34" charset="0"/>
                    <a:cs typeface="Segoe UI" pitchFamily="34" charset="0"/>
                  </a:rPr>
                </a:br>
                <a:r>
                  <a:rPr lang="en-US" sz="1200" dirty="0" smtClean="0">
                    <a:solidFill>
                      <a:schemeClr val="tx1">
                        <a:lumMod val="65000"/>
                        <a:lumOff val="35000"/>
                      </a:schemeClr>
                    </a:solidFill>
                    <a:ea typeface="Segoe UI" pitchFamily="34" charset="0"/>
                    <a:cs typeface="Segoe UI" pitchFamily="34" charset="0"/>
                  </a:rPr>
                  <a:t>2010</a:t>
                </a:r>
              </a:p>
            </p:txBody>
          </p:sp>
          <p:grpSp>
            <p:nvGrpSpPr>
              <p:cNvPr id="30" name="Group 29"/>
              <p:cNvGrpSpPr/>
              <p:nvPr/>
            </p:nvGrpSpPr>
            <p:grpSpPr>
              <a:xfrm>
                <a:off x="5421611" y="2886866"/>
                <a:ext cx="789619" cy="1020140"/>
                <a:chOff x="4557447" y="1721445"/>
                <a:chExt cx="789619" cy="1020140"/>
              </a:xfrm>
            </p:grpSpPr>
            <p:pic>
              <p:nvPicPr>
                <p:cNvPr id="38" name="Picture 37"/>
                <p:cNvPicPr>
                  <a:picLocks noChangeAspect="1"/>
                </p:cNvPicPr>
                <p:nvPr/>
              </p:nvPicPr>
              <p:blipFill>
                <a:blip r:embed="rId5"/>
                <a:stretch>
                  <a:fillRect/>
                </a:stretch>
              </p:blipFill>
              <p:spPr>
                <a:xfrm>
                  <a:off x="4557447" y="1902539"/>
                  <a:ext cx="477423" cy="839046"/>
                </a:xfrm>
                <a:prstGeom prst="rect">
                  <a:avLst/>
                </a:prstGeom>
              </p:spPr>
            </p:pic>
            <p:pic>
              <p:nvPicPr>
                <p:cNvPr id="39" name="Picture 38"/>
                <p:cNvPicPr>
                  <a:picLocks noChangeAspect="1"/>
                </p:cNvPicPr>
                <p:nvPr/>
              </p:nvPicPr>
              <p:blipFill>
                <a:blip r:embed="rId5"/>
                <a:stretch>
                  <a:fillRect/>
                </a:stretch>
              </p:blipFill>
              <p:spPr>
                <a:xfrm>
                  <a:off x="4869643" y="1721445"/>
                  <a:ext cx="477423" cy="839046"/>
                </a:xfrm>
                <a:prstGeom prst="rect">
                  <a:avLst/>
                </a:prstGeom>
              </p:spPr>
            </p:pic>
          </p:grpSp>
          <p:grpSp>
            <p:nvGrpSpPr>
              <p:cNvPr id="31" name="Group 30"/>
              <p:cNvGrpSpPr/>
              <p:nvPr/>
            </p:nvGrpSpPr>
            <p:grpSpPr>
              <a:xfrm>
                <a:off x="4880542" y="3820782"/>
                <a:ext cx="944427" cy="972683"/>
                <a:chOff x="3981885" y="2834055"/>
                <a:chExt cx="944427" cy="972683"/>
              </a:xfrm>
            </p:grpSpPr>
            <p:pic>
              <p:nvPicPr>
                <p:cNvPr id="35" name="Picture 34"/>
                <p:cNvPicPr>
                  <a:picLocks noChangeAspect="1"/>
                </p:cNvPicPr>
                <p:nvPr/>
              </p:nvPicPr>
              <p:blipFill>
                <a:blip r:embed="rId5"/>
                <a:stretch>
                  <a:fillRect/>
                </a:stretch>
              </p:blipFill>
              <p:spPr>
                <a:xfrm>
                  <a:off x="3981885" y="2967692"/>
                  <a:ext cx="477423" cy="839046"/>
                </a:xfrm>
                <a:prstGeom prst="rect">
                  <a:avLst/>
                </a:prstGeom>
              </p:spPr>
            </p:pic>
            <p:pic>
              <p:nvPicPr>
                <p:cNvPr id="36" name="Picture 35"/>
                <p:cNvPicPr>
                  <a:picLocks noChangeAspect="1"/>
                </p:cNvPicPr>
                <p:nvPr/>
              </p:nvPicPr>
              <p:blipFill>
                <a:blip r:embed="rId5"/>
                <a:stretch>
                  <a:fillRect/>
                </a:stretch>
              </p:blipFill>
              <p:spPr>
                <a:xfrm>
                  <a:off x="4269036" y="2834055"/>
                  <a:ext cx="477423" cy="839046"/>
                </a:xfrm>
                <a:prstGeom prst="rect">
                  <a:avLst/>
                </a:prstGeom>
              </p:spPr>
            </p:pic>
            <p:pic>
              <p:nvPicPr>
                <p:cNvPr id="37" name="Picture 36"/>
                <p:cNvPicPr>
                  <a:picLocks noChangeAspect="1"/>
                </p:cNvPicPr>
                <p:nvPr/>
              </p:nvPicPr>
              <p:blipFill>
                <a:blip r:embed="rId6"/>
                <a:stretch>
                  <a:fillRect/>
                </a:stretch>
              </p:blipFill>
              <p:spPr>
                <a:xfrm>
                  <a:off x="4480085" y="3260431"/>
                  <a:ext cx="446227" cy="456212"/>
                </a:xfrm>
                <a:prstGeom prst="rect">
                  <a:avLst/>
                </a:prstGeom>
              </p:spPr>
            </p:pic>
          </p:grpSp>
          <p:grpSp>
            <p:nvGrpSpPr>
              <p:cNvPr id="32" name="Group 31"/>
              <p:cNvGrpSpPr/>
              <p:nvPr/>
            </p:nvGrpSpPr>
            <p:grpSpPr>
              <a:xfrm>
                <a:off x="4383758" y="2988031"/>
                <a:ext cx="968998" cy="971748"/>
                <a:chOff x="3601101" y="2714202"/>
                <a:chExt cx="968998" cy="971748"/>
              </a:xfrm>
            </p:grpSpPr>
            <p:pic>
              <p:nvPicPr>
                <p:cNvPr id="33" name="Picture 32"/>
                <p:cNvPicPr>
                  <a:picLocks noChangeAspect="1"/>
                </p:cNvPicPr>
                <p:nvPr/>
              </p:nvPicPr>
              <p:blipFill>
                <a:blip r:embed="rId5"/>
                <a:stretch>
                  <a:fillRect/>
                </a:stretch>
              </p:blipFill>
              <p:spPr>
                <a:xfrm>
                  <a:off x="3601101" y="2846904"/>
                  <a:ext cx="477423" cy="839046"/>
                </a:xfrm>
                <a:prstGeom prst="rect">
                  <a:avLst/>
                </a:prstGeom>
              </p:spPr>
            </p:pic>
            <p:pic>
              <p:nvPicPr>
                <p:cNvPr id="34" name="Picture 33"/>
                <p:cNvPicPr>
                  <a:picLocks noChangeAspect="1"/>
                </p:cNvPicPr>
                <p:nvPr/>
              </p:nvPicPr>
              <p:blipFill>
                <a:blip r:embed="rId7"/>
                <a:stretch>
                  <a:fillRect/>
                </a:stretch>
              </p:blipFill>
              <p:spPr>
                <a:xfrm>
                  <a:off x="3875612" y="2714202"/>
                  <a:ext cx="694487" cy="898458"/>
                </a:xfrm>
                <a:prstGeom prst="rect">
                  <a:avLst/>
                </a:prstGeom>
              </p:spPr>
            </p:pic>
          </p:grpSp>
        </p:grpSp>
        <p:pic>
          <p:nvPicPr>
            <p:cNvPr id="28" name="Picture 27"/>
            <p:cNvPicPr>
              <a:picLocks noChangeAspect="1"/>
            </p:cNvPicPr>
            <p:nvPr/>
          </p:nvPicPr>
          <p:blipFill>
            <a:blip r:embed="rId5"/>
            <a:stretch>
              <a:fillRect/>
            </a:stretch>
          </p:blipFill>
          <p:spPr>
            <a:xfrm>
              <a:off x="3194497" y="1758239"/>
              <a:ext cx="477423" cy="839046"/>
            </a:xfrm>
            <a:prstGeom prst="rect">
              <a:avLst/>
            </a:prstGeom>
          </p:spPr>
        </p:pic>
      </p:grpSp>
      <p:pic>
        <p:nvPicPr>
          <p:cNvPr id="40" name="Picture 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06384" y="1958154"/>
            <a:ext cx="639669" cy="632754"/>
          </a:xfrm>
          <a:prstGeom prst="rect">
            <a:avLst/>
          </a:prstGeom>
        </p:spPr>
      </p:pic>
      <p:grpSp>
        <p:nvGrpSpPr>
          <p:cNvPr id="41" name="Group 40"/>
          <p:cNvGrpSpPr>
            <a:grpSpLocks noChangeAspect="1"/>
          </p:cNvGrpSpPr>
          <p:nvPr/>
        </p:nvGrpSpPr>
        <p:grpSpPr>
          <a:xfrm>
            <a:off x="8084379" y="2388277"/>
            <a:ext cx="2237001" cy="1597689"/>
            <a:chOff x="1512865" y="949433"/>
            <a:chExt cx="3574420" cy="2552888"/>
          </a:xfrm>
        </p:grpSpPr>
        <p:grpSp>
          <p:nvGrpSpPr>
            <p:cNvPr id="42" name="Group 41"/>
            <p:cNvGrpSpPr/>
            <p:nvPr/>
          </p:nvGrpSpPr>
          <p:grpSpPr>
            <a:xfrm>
              <a:off x="1512865" y="949433"/>
              <a:ext cx="3574420" cy="2552888"/>
              <a:chOff x="4383758" y="2240577"/>
              <a:chExt cx="3574420" cy="2552888"/>
            </a:xfrm>
          </p:grpSpPr>
          <p:sp>
            <p:nvSpPr>
              <p:cNvPr id="44" name="Rectangle 43"/>
              <p:cNvSpPr/>
              <p:nvPr/>
            </p:nvSpPr>
            <p:spPr bwMode="auto">
              <a:xfrm>
                <a:off x="4537410" y="2240577"/>
                <a:ext cx="3420768" cy="2175770"/>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200" dirty="0" smtClean="0">
                    <a:solidFill>
                      <a:schemeClr val="tx1">
                        <a:lumMod val="65000"/>
                        <a:lumOff val="35000"/>
                      </a:schemeClr>
                    </a:solidFill>
                    <a:ea typeface="Segoe UI" pitchFamily="34" charset="0"/>
                    <a:cs typeface="Segoe UI" pitchFamily="34" charset="0"/>
                  </a:rPr>
                  <a:t>SharePoint </a:t>
                </a:r>
                <a:br>
                  <a:rPr lang="en-US" sz="1200" dirty="0" smtClean="0">
                    <a:solidFill>
                      <a:schemeClr val="tx1">
                        <a:lumMod val="65000"/>
                        <a:lumOff val="35000"/>
                      </a:schemeClr>
                    </a:solidFill>
                    <a:ea typeface="Segoe UI" pitchFamily="34" charset="0"/>
                    <a:cs typeface="Segoe UI" pitchFamily="34" charset="0"/>
                  </a:rPr>
                </a:br>
                <a:r>
                  <a:rPr lang="en-US" sz="1200" dirty="0" smtClean="0">
                    <a:solidFill>
                      <a:schemeClr val="tx1">
                        <a:lumMod val="65000"/>
                        <a:lumOff val="35000"/>
                      </a:schemeClr>
                    </a:solidFill>
                    <a:ea typeface="Segoe UI" pitchFamily="34" charset="0"/>
                    <a:cs typeface="Segoe UI" pitchFamily="34" charset="0"/>
                  </a:rPr>
                  <a:t>2013</a:t>
                </a:r>
              </a:p>
            </p:txBody>
          </p:sp>
          <p:grpSp>
            <p:nvGrpSpPr>
              <p:cNvPr id="45" name="Group 44"/>
              <p:cNvGrpSpPr/>
              <p:nvPr/>
            </p:nvGrpSpPr>
            <p:grpSpPr>
              <a:xfrm>
                <a:off x="5421611" y="2886866"/>
                <a:ext cx="789619" cy="1020140"/>
                <a:chOff x="4557447" y="1721445"/>
                <a:chExt cx="789619" cy="1020140"/>
              </a:xfrm>
            </p:grpSpPr>
            <p:pic>
              <p:nvPicPr>
                <p:cNvPr id="53" name="Picture 52"/>
                <p:cNvPicPr>
                  <a:picLocks noChangeAspect="1"/>
                </p:cNvPicPr>
                <p:nvPr/>
              </p:nvPicPr>
              <p:blipFill>
                <a:blip r:embed="rId5"/>
                <a:stretch>
                  <a:fillRect/>
                </a:stretch>
              </p:blipFill>
              <p:spPr>
                <a:xfrm>
                  <a:off x="4557447" y="1902539"/>
                  <a:ext cx="477423" cy="839046"/>
                </a:xfrm>
                <a:prstGeom prst="rect">
                  <a:avLst/>
                </a:prstGeom>
              </p:spPr>
            </p:pic>
            <p:pic>
              <p:nvPicPr>
                <p:cNvPr id="54" name="Picture 53"/>
                <p:cNvPicPr>
                  <a:picLocks noChangeAspect="1"/>
                </p:cNvPicPr>
                <p:nvPr/>
              </p:nvPicPr>
              <p:blipFill>
                <a:blip r:embed="rId5"/>
                <a:stretch>
                  <a:fillRect/>
                </a:stretch>
              </p:blipFill>
              <p:spPr>
                <a:xfrm>
                  <a:off x="4869643" y="1721445"/>
                  <a:ext cx="477423" cy="839046"/>
                </a:xfrm>
                <a:prstGeom prst="rect">
                  <a:avLst/>
                </a:prstGeom>
              </p:spPr>
            </p:pic>
          </p:grpSp>
          <p:grpSp>
            <p:nvGrpSpPr>
              <p:cNvPr id="46" name="Group 45"/>
              <p:cNvGrpSpPr/>
              <p:nvPr/>
            </p:nvGrpSpPr>
            <p:grpSpPr>
              <a:xfrm>
                <a:off x="4880542" y="3820782"/>
                <a:ext cx="944427" cy="972683"/>
                <a:chOff x="3981885" y="2834055"/>
                <a:chExt cx="944427" cy="972683"/>
              </a:xfrm>
            </p:grpSpPr>
            <p:pic>
              <p:nvPicPr>
                <p:cNvPr id="50" name="Picture 49"/>
                <p:cNvPicPr>
                  <a:picLocks noChangeAspect="1"/>
                </p:cNvPicPr>
                <p:nvPr/>
              </p:nvPicPr>
              <p:blipFill>
                <a:blip r:embed="rId5"/>
                <a:stretch>
                  <a:fillRect/>
                </a:stretch>
              </p:blipFill>
              <p:spPr>
                <a:xfrm>
                  <a:off x="3981885" y="2967692"/>
                  <a:ext cx="477423" cy="839046"/>
                </a:xfrm>
                <a:prstGeom prst="rect">
                  <a:avLst/>
                </a:prstGeom>
              </p:spPr>
            </p:pic>
            <p:pic>
              <p:nvPicPr>
                <p:cNvPr id="51" name="Picture 50"/>
                <p:cNvPicPr>
                  <a:picLocks noChangeAspect="1"/>
                </p:cNvPicPr>
                <p:nvPr/>
              </p:nvPicPr>
              <p:blipFill>
                <a:blip r:embed="rId5"/>
                <a:stretch>
                  <a:fillRect/>
                </a:stretch>
              </p:blipFill>
              <p:spPr>
                <a:xfrm>
                  <a:off x="4269036" y="2834055"/>
                  <a:ext cx="477423" cy="839046"/>
                </a:xfrm>
                <a:prstGeom prst="rect">
                  <a:avLst/>
                </a:prstGeom>
              </p:spPr>
            </p:pic>
            <p:pic>
              <p:nvPicPr>
                <p:cNvPr id="52" name="Picture 51"/>
                <p:cNvPicPr>
                  <a:picLocks noChangeAspect="1"/>
                </p:cNvPicPr>
                <p:nvPr/>
              </p:nvPicPr>
              <p:blipFill>
                <a:blip r:embed="rId6"/>
                <a:stretch>
                  <a:fillRect/>
                </a:stretch>
              </p:blipFill>
              <p:spPr>
                <a:xfrm>
                  <a:off x="4480085" y="3260431"/>
                  <a:ext cx="446227" cy="456212"/>
                </a:xfrm>
                <a:prstGeom prst="rect">
                  <a:avLst/>
                </a:prstGeom>
              </p:spPr>
            </p:pic>
          </p:grpSp>
          <p:grpSp>
            <p:nvGrpSpPr>
              <p:cNvPr id="47" name="Group 46"/>
              <p:cNvGrpSpPr/>
              <p:nvPr/>
            </p:nvGrpSpPr>
            <p:grpSpPr>
              <a:xfrm>
                <a:off x="4383758" y="2988031"/>
                <a:ext cx="968998" cy="971748"/>
                <a:chOff x="3601101" y="2714202"/>
                <a:chExt cx="968998" cy="971748"/>
              </a:xfrm>
            </p:grpSpPr>
            <p:pic>
              <p:nvPicPr>
                <p:cNvPr id="48" name="Picture 47"/>
                <p:cNvPicPr>
                  <a:picLocks noChangeAspect="1"/>
                </p:cNvPicPr>
                <p:nvPr/>
              </p:nvPicPr>
              <p:blipFill>
                <a:blip r:embed="rId5"/>
                <a:stretch>
                  <a:fillRect/>
                </a:stretch>
              </p:blipFill>
              <p:spPr>
                <a:xfrm>
                  <a:off x="3601101" y="2846904"/>
                  <a:ext cx="477423" cy="839046"/>
                </a:xfrm>
                <a:prstGeom prst="rect">
                  <a:avLst/>
                </a:prstGeom>
              </p:spPr>
            </p:pic>
            <p:pic>
              <p:nvPicPr>
                <p:cNvPr id="49" name="Picture 48"/>
                <p:cNvPicPr>
                  <a:picLocks noChangeAspect="1"/>
                </p:cNvPicPr>
                <p:nvPr/>
              </p:nvPicPr>
              <p:blipFill>
                <a:blip r:embed="rId7"/>
                <a:stretch>
                  <a:fillRect/>
                </a:stretch>
              </p:blipFill>
              <p:spPr>
                <a:xfrm>
                  <a:off x="3875612" y="2714202"/>
                  <a:ext cx="694487" cy="898458"/>
                </a:xfrm>
                <a:prstGeom prst="rect">
                  <a:avLst/>
                </a:prstGeom>
              </p:spPr>
            </p:pic>
          </p:grpSp>
        </p:grpSp>
        <p:pic>
          <p:nvPicPr>
            <p:cNvPr id="43" name="Picture 42"/>
            <p:cNvPicPr>
              <a:picLocks noChangeAspect="1"/>
            </p:cNvPicPr>
            <p:nvPr/>
          </p:nvPicPr>
          <p:blipFill>
            <a:blip r:embed="rId5"/>
            <a:stretch>
              <a:fillRect/>
            </a:stretch>
          </p:blipFill>
          <p:spPr>
            <a:xfrm>
              <a:off x="3194497" y="1758239"/>
              <a:ext cx="477423" cy="839046"/>
            </a:xfrm>
            <a:prstGeom prst="rect">
              <a:avLst/>
            </a:prstGeom>
          </p:spPr>
        </p:pic>
      </p:grpSp>
      <p:cxnSp>
        <p:nvCxnSpPr>
          <p:cNvPr id="56" name="Straight Arrow Connector 55"/>
          <p:cNvCxnSpPr/>
          <p:nvPr/>
        </p:nvCxnSpPr>
        <p:spPr>
          <a:xfrm>
            <a:off x="2096104" y="3763312"/>
            <a:ext cx="0" cy="853516"/>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sp>
        <p:nvSpPr>
          <p:cNvPr id="60" name="Rectangle 59"/>
          <p:cNvSpPr/>
          <p:nvPr/>
        </p:nvSpPr>
        <p:spPr bwMode="auto">
          <a:xfrm>
            <a:off x="5901943" y="3018135"/>
            <a:ext cx="1198601" cy="833369"/>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200" dirty="0" smtClean="0">
                <a:solidFill>
                  <a:schemeClr val="tx1">
                    <a:lumMod val="65000"/>
                    <a:lumOff val="35000"/>
                  </a:schemeClr>
                </a:solidFill>
                <a:ea typeface="Segoe UI" pitchFamily="34" charset="0"/>
                <a:cs typeface="Segoe UI" pitchFamily="34" charset="0"/>
              </a:rPr>
              <a:t>Sandbox</a:t>
            </a:r>
          </a:p>
        </p:txBody>
      </p:sp>
      <p:grpSp>
        <p:nvGrpSpPr>
          <p:cNvPr id="73" name="Group 72"/>
          <p:cNvGrpSpPr/>
          <p:nvPr/>
        </p:nvGrpSpPr>
        <p:grpSpPr>
          <a:xfrm>
            <a:off x="6181811" y="2417198"/>
            <a:ext cx="430014" cy="371572"/>
            <a:chOff x="8084830" y="2681919"/>
            <a:chExt cx="980148" cy="846937"/>
          </a:xfrm>
        </p:grpSpPr>
        <p:pic>
          <p:nvPicPr>
            <p:cNvPr id="74" name="Picture 73"/>
            <p:cNvPicPr>
              <a:picLocks noChangeAspect="1"/>
            </p:cNvPicPr>
            <p:nvPr/>
          </p:nvPicPr>
          <p:blipFill>
            <a:blip r:embed="rId10"/>
            <a:stretch>
              <a:fillRect/>
            </a:stretch>
          </p:blipFill>
          <p:spPr>
            <a:xfrm>
              <a:off x="8084830" y="2816307"/>
              <a:ext cx="900621" cy="712549"/>
            </a:xfrm>
            <a:prstGeom prst="rect">
              <a:avLst/>
            </a:prstGeom>
          </p:spPr>
        </p:pic>
        <p:sp>
          <p:nvSpPr>
            <p:cNvPr id="75" name="TextBox 74"/>
            <p:cNvSpPr txBox="1"/>
            <p:nvPr/>
          </p:nvSpPr>
          <p:spPr>
            <a:xfrm>
              <a:off x="8535909" y="2681919"/>
              <a:ext cx="529069" cy="561220"/>
            </a:xfrm>
            <a:prstGeom prst="rect">
              <a:avLst/>
            </a:prstGeom>
            <a:noFill/>
          </p:spPr>
          <p:txBody>
            <a:bodyPr wrap="none" lIns="0" tIns="0" rIns="0" bIns="0" rtlCol="0">
              <a:spAutoFit/>
            </a:bodyPr>
            <a:lstStyle/>
            <a:p>
              <a:r>
                <a:rPr lang="en-US" sz="1600" b="1" spc="-70" dirty="0" smtClean="0">
                  <a:ln w="12700">
                    <a:solidFill>
                      <a:schemeClr val="bg1"/>
                    </a:solidFill>
                  </a:ln>
                  <a:solidFill>
                    <a:srgbClr val="33862F"/>
                  </a:solidFill>
                  <a:effectLst>
                    <a:glow rad="76200">
                      <a:schemeClr val="bg1"/>
                    </a:glow>
                  </a:effectLst>
                </a:rPr>
                <a:t>C#</a:t>
              </a:r>
            </a:p>
          </p:txBody>
        </p:sp>
      </p:grpSp>
      <p:pic>
        <p:nvPicPr>
          <p:cNvPr id="79" name="Picture 78"/>
          <p:cNvPicPr>
            <a:picLocks noChangeAspect="1"/>
          </p:cNvPicPr>
          <p:nvPr/>
        </p:nvPicPr>
        <p:blipFill>
          <a:blip r:embed="rId10"/>
          <a:stretch>
            <a:fillRect/>
          </a:stretch>
        </p:blipFill>
        <p:spPr>
          <a:xfrm>
            <a:off x="2471112" y="3239556"/>
            <a:ext cx="607884" cy="480943"/>
          </a:xfrm>
          <a:prstGeom prst="rect">
            <a:avLst/>
          </a:prstGeom>
        </p:spPr>
      </p:pic>
      <p:sp>
        <p:nvSpPr>
          <p:cNvPr id="80" name="TextBox 79"/>
          <p:cNvSpPr txBox="1"/>
          <p:nvPr/>
        </p:nvSpPr>
        <p:spPr>
          <a:xfrm>
            <a:off x="2775572" y="3148849"/>
            <a:ext cx="357149" cy="369332"/>
          </a:xfrm>
          <a:prstGeom prst="rect">
            <a:avLst/>
          </a:prstGeom>
          <a:noFill/>
        </p:spPr>
        <p:txBody>
          <a:bodyPr wrap="none" lIns="0" tIns="0" rIns="0" bIns="0" rtlCol="0">
            <a:spAutoFit/>
          </a:bodyPr>
          <a:lstStyle/>
          <a:p>
            <a:r>
              <a:rPr lang="en-US" sz="2400" b="1" spc="-70" dirty="0" smtClean="0">
                <a:ln w="12700">
                  <a:solidFill>
                    <a:schemeClr val="bg1"/>
                  </a:solidFill>
                </a:ln>
                <a:solidFill>
                  <a:srgbClr val="33862F"/>
                </a:solidFill>
                <a:effectLst>
                  <a:glow rad="254000">
                    <a:schemeClr val="bg1"/>
                  </a:glow>
                </a:effectLst>
              </a:rPr>
              <a:t>C#</a:t>
            </a:r>
          </a:p>
        </p:txBody>
      </p:sp>
      <p:grpSp>
        <p:nvGrpSpPr>
          <p:cNvPr id="76" name="Group 96"/>
          <p:cNvGrpSpPr>
            <a:grpSpLocks noChangeAspect="1"/>
          </p:cNvGrpSpPr>
          <p:nvPr/>
        </p:nvGrpSpPr>
        <p:grpSpPr>
          <a:xfrm>
            <a:off x="2209081" y="2916216"/>
            <a:ext cx="1131946" cy="1126882"/>
            <a:chOff x="9146171" y="2939904"/>
            <a:chExt cx="1131200" cy="1131200"/>
          </a:xfrm>
          <a:solidFill>
            <a:schemeClr val="tx1">
              <a:lumMod val="50000"/>
              <a:lumOff val="50000"/>
            </a:schemeClr>
          </a:solidFill>
        </p:grpSpPr>
        <p:sp>
          <p:nvSpPr>
            <p:cNvPr id="77" name="Circular Arrow 76"/>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8" name="Circular Arrow 77"/>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82" name="Group 96"/>
          <p:cNvGrpSpPr>
            <a:grpSpLocks noChangeAspect="1"/>
          </p:cNvGrpSpPr>
          <p:nvPr/>
        </p:nvGrpSpPr>
        <p:grpSpPr>
          <a:xfrm>
            <a:off x="6016002" y="2246657"/>
            <a:ext cx="745916" cy="742579"/>
            <a:chOff x="9146171" y="2939904"/>
            <a:chExt cx="1131200" cy="1131200"/>
          </a:xfrm>
          <a:solidFill>
            <a:schemeClr val="tx1">
              <a:lumMod val="50000"/>
              <a:lumOff val="50000"/>
            </a:schemeClr>
          </a:solidFill>
        </p:grpSpPr>
        <p:sp>
          <p:nvSpPr>
            <p:cNvPr id="83" name="Circular Arrow 82"/>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4" name="Circular Arrow 83"/>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85" name="Group 84"/>
          <p:cNvGrpSpPr/>
          <p:nvPr/>
        </p:nvGrpSpPr>
        <p:grpSpPr>
          <a:xfrm>
            <a:off x="6459717" y="3426612"/>
            <a:ext cx="430014" cy="371572"/>
            <a:chOff x="8084830" y="2681919"/>
            <a:chExt cx="980148" cy="846937"/>
          </a:xfrm>
        </p:grpSpPr>
        <p:pic>
          <p:nvPicPr>
            <p:cNvPr id="86" name="Picture 85"/>
            <p:cNvPicPr>
              <a:picLocks noChangeAspect="1"/>
            </p:cNvPicPr>
            <p:nvPr/>
          </p:nvPicPr>
          <p:blipFill>
            <a:blip r:embed="rId10"/>
            <a:stretch>
              <a:fillRect/>
            </a:stretch>
          </p:blipFill>
          <p:spPr>
            <a:xfrm>
              <a:off x="8084830" y="2816307"/>
              <a:ext cx="900621" cy="712549"/>
            </a:xfrm>
            <a:prstGeom prst="rect">
              <a:avLst/>
            </a:prstGeom>
          </p:spPr>
        </p:pic>
        <p:sp>
          <p:nvSpPr>
            <p:cNvPr id="87" name="TextBox 86"/>
            <p:cNvSpPr txBox="1"/>
            <p:nvPr/>
          </p:nvSpPr>
          <p:spPr>
            <a:xfrm>
              <a:off x="8535909" y="2681919"/>
              <a:ext cx="529069" cy="561220"/>
            </a:xfrm>
            <a:prstGeom prst="rect">
              <a:avLst/>
            </a:prstGeom>
            <a:noFill/>
          </p:spPr>
          <p:txBody>
            <a:bodyPr wrap="none" lIns="0" tIns="0" rIns="0" bIns="0" rtlCol="0">
              <a:spAutoFit/>
            </a:bodyPr>
            <a:lstStyle/>
            <a:p>
              <a:r>
                <a:rPr lang="en-US" sz="1600" b="1" spc="-70" dirty="0" smtClean="0">
                  <a:ln w="12700">
                    <a:solidFill>
                      <a:schemeClr val="bg1"/>
                    </a:solidFill>
                  </a:ln>
                  <a:solidFill>
                    <a:srgbClr val="33862F"/>
                  </a:solidFill>
                  <a:effectLst>
                    <a:glow rad="76200">
                      <a:schemeClr val="bg1"/>
                    </a:glow>
                  </a:effectLst>
                </a:rPr>
                <a:t>C#</a:t>
              </a:r>
            </a:p>
          </p:txBody>
        </p:sp>
      </p:grpSp>
      <p:grpSp>
        <p:nvGrpSpPr>
          <p:cNvPr id="88" name="Group 96"/>
          <p:cNvGrpSpPr>
            <a:grpSpLocks noChangeAspect="1"/>
          </p:cNvGrpSpPr>
          <p:nvPr/>
        </p:nvGrpSpPr>
        <p:grpSpPr>
          <a:xfrm>
            <a:off x="6292731" y="3253701"/>
            <a:ext cx="745916" cy="742579"/>
            <a:chOff x="9146171" y="2939904"/>
            <a:chExt cx="1131200" cy="1131200"/>
          </a:xfrm>
          <a:solidFill>
            <a:schemeClr val="tx1">
              <a:lumMod val="50000"/>
              <a:lumOff val="50000"/>
            </a:schemeClr>
          </a:solidFill>
        </p:grpSpPr>
        <p:sp>
          <p:nvSpPr>
            <p:cNvPr id="89" name="Circular Arrow 88"/>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0" name="Circular Arrow 89"/>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92" name="Group 91"/>
          <p:cNvGrpSpPr/>
          <p:nvPr/>
        </p:nvGrpSpPr>
        <p:grpSpPr>
          <a:xfrm>
            <a:off x="9761181" y="640988"/>
            <a:ext cx="1981200" cy="1340468"/>
            <a:chOff x="4409605" y="3168779"/>
            <a:chExt cx="1981200" cy="1340468"/>
          </a:xfrm>
        </p:grpSpPr>
        <p:sp>
          <p:nvSpPr>
            <p:cNvPr id="93" name="Rectangle 92"/>
            <p:cNvSpPr/>
            <p:nvPr/>
          </p:nvSpPr>
          <p:spPr bwMode="auto">
            <a:xfrm>
              <a:off x="4409605" y="3168779"/>
              <a:ext cx="1784947" cy="134046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dirty="0" smtClean="0">
                  <a:solidFill>
                    <a:schemeClr val="tx1">
                      <a:lumMod val="65000"/>
                      <a:lumOff val="35000"/>
                    </a:schemeClr>
                  </a:solidFill>
                  <a:ea typeface="Segoe UI" pitchFamily="34" charset="0"/>
                  <a:cs typeface="Segoe UI" pitchFamily="34" charset="0"/>
                </a:rPr>
                <a:t>Provider Hosted Add-Ins</a:t>
              </a:r>
            </a:p>
          </p:txBody>
        </p:sp>
        <p:pic>
          <p:nvPicPr>
            <p:cNvPr id="94" name="Picture 93"/>
            <p:cNvPicPr>
              <a:picLocks noChangeAspect="1"/>
            </p:cNvPicPr>
            <p:nvPr/>
          </p:nvPicPr>
          <p:blipFill>
            <a:blip r:embed="rId11"/>
            <a:stretch>
              <a:fillRect/>
            </a:stretch>
          </p:blipFill>
          <p:spPr>
            <a:xfrm>
              <a:off x="5246592" y="3476941"/>
              <a:ext cx="529349" cy="417312"/>
            </a:xfrm>
            <a:prstGeom prst="rect">
              <a:avLst/>
            </a:prstGeom>
          </p:spPr>
        </p:pic>
        <p:pic>
          <p:nvPicPr>
            <p:cNvPr id="95" name="Picture 94"/>
            <p:cNvPicPr>
              <a:picLocks noChangeAspect="1"/>
            </p:cNvPicPr>
            <p:nvPr/>
          </p:nvPicPr>
          <p:blipFill>
            <a:blip r:embed="rId11"/>
            <a:stretch>
              <a:fillRect/>
            </a:stretch>
          </p:blipFill>
          <p:spPr>
            <a:xfrm>
              <a:off x="5581574" y="3585493"/>
              <a:ext cx="556200" cy="438480"/>
            </a:xfrm>
            <a:prstGeom prst="rect">
              <a:avLst/>
            </a:prstGeom>
          </p:spPr>
        </p:pic>
        <p:pic>
          <p:nvPicPr>
            <p:cNvPr id="96" name="Picture 95"/>
            <p:cNvPicPr>
              <a:picLocks noChangeAspect="1"/>
            </p:cNvPicPr>
            <p:nvPr/>
          </p:nvPicPr>
          <p:blipFill>
            <a:blip r:embed="rId12"/>
            <a:stretch>
              <a:fillRect/>
            </a:stretch>
          </p:blipFill>
          <p:spPr>
            <a:xfrm>
              <a:off x="5970309" y="3700199"/>
              <a:ext cx="420496" cy="432326"/>
            </a:xfrm>
            <a:prstGeom prst="rect">
              <a:avLst/>
            </a:prstGeom>
          </p:spPr>
        </p:pic>
        <p:pic>
          <p:nvPicPr>
            <p:cNvPr id="97" name="Picture 96"/>
            <p:cNvPicPr>
              <a:picLocks noChangeAspect="1"/>
            </p:cNvPicPr>
            <p:nvPr/>
          </p:nvPicPr>
          <p:blipFill>
            <a:blip r:embed="rId13"/>
            <a:stretch>
              <a:fillRect/>
            </a:stretch>
          </p:blipFill>
          <p:spPr>
            <a:xfrm>
              <a:off x="4893565" y="3772769"/>
              <a:ext cx="688009" cy="605769"/>
            </a:xfrm>
            <a:prstGeom prst="rect">
              <a:avLst/>
            </a:prstGeom>
          </p:spPr>
        </p:pic>
      </p:grpSp>
      <p:grpSp>
        <p:nvGrpSpPr>
          <p:cNvPr id="104" name="Group 103"/>
          <p:cNvGrpSpPr/>
          <p:nvPr/>
        </p:nvGrpSpPr>
        <p:grpSpPr>
          <a:xfrm>
            <a:off x="11059336" y="1696419"/>
            <a:ext cx="430014" cy="371572"/>
            <a:chOff x="8084830" y="2681919"/>
            <a:chExt cx="980148" cy="846937"/>
          </a:xfrm>
        </p:grpSpPr>
        <p:pic>
          <p:nvPicPr>
            <p:cNvPr id="105" name="Picture 104"/>
            <p:cNvPicPr>
              <a:picLocks noChangeAspect="1"/>
            </p:cNvPicPr>
            <p:nvPr/>
          </p:nvPicPr>
          <p:blipFill>
            <a:blip r:embed="rId10"/>
            <a:stretch>
              <a:fillRect/>
            </a:stretch>
          </p:blipFill>
          <p:spPr>
            <a:xfrm>
              <a:off x="8084830" y="2816307"/>
              <a:ext cx="900621" cy="712549"/>
            </a:xfrm>
            <a:prstGeom prst="rect">
              <a:avLst/>
            </a:prstGeom>
          </p:spPr>
        </p:pic>
        <p:sp>
          <p:nvSpPr>
            <p:cNvPr id="106" name="TextBox 105"/>
            <p:cNvSpPr txBox="1"/>
            <p:nvPr/>
          </p:nvSpPr>
          <p:spPr>
            <a:xfrm>
              <a:off x="8535909" y="2681919"/>
              <a:ext cx="529069" cy="561220"/>
            </a:xfrm>
            <a:prstGeom prst="rect">
              <a:avLst/>
            </a:prstGeom>
            <a:noFill/>
          </p:spPr>
          <p:txBody>
            <a:bodyPr wrap="none" lIns="0" tIns="0" rIns="0" bIns="0" rtlCol="0">
              <a:spAutoFit/>
            </a:bodyPr>
            <a:lstStyle/>
            <a:p>
              <a:r>
                <a:rPr lang="en-US" sz="1600" b="1" spc="-70" dirty="0" smtClean="0">
                  <a:ln w="12700">
                    <a:solidFill>
                      <a:schemeClr val="bg1"/>
                    </a:solidFill>
                  </a:ln>
                  <a:solidFill>
                    <a:srgbClr val="33862F"/>
                  </a:solidFill>
                  <a:effectLst>
                    <a:glow rad="76200">
                      <a:schemeClr val="bg1"/>
                    </a:glow>
                  </a:effectLst>
                </a:rPr>
                <a:t>C#</a:t>
              </a:r>
            </a:p>
          </p:txBody>
        </p:sp>
      </p:grpSp>
      <p:grpSp>
        <p:nvGrpSpPr>
          <p:cNvPr id="107" name="Group 96"/>
          <p:cNvGrpSpPr>
            <a:grpSpLocks noChangeAspect="1"/>
          </p:cNvGrpSpPr>
          <p:nvPr/>
        </p:nvGrpSpPr>
        <p:grpSpPr>
          <a:xfrm>
            <a:off x="10893527" y="1525878"/>
            <a:ext cx="745916" cy="742579"/>
            <a:chOff x="9146171" y="2939904"/>
            <a:chExt cx="1131200" cy="1131200"/>
          </a:xfrm>
          <a:solidFill>
            <a:schemeClr val="tx1">
              <a:lumMod val="50000"/>
              <a:lumOff val="50000"/>
            </a:schemeClr>
          </a:solidFill>
        </p:grpSpPr>
        <p:sp>
          <p:nvSpPr>
            <p:cNvPr id="108" name="Circular Arrow 107"/>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9" name="Circular Arrow 108"/>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10" name="Group 109"/>
          <p:cNvGrpSpPr/>
          <p:nvPr/>
        </p:nvGrpSpPr>
        <p:grpSpPr>
          <a:xfrm>
            <a:off x="11031573" y="5743551"/>
            <a:ext cx="395124" cy="371572"/>
            <a:chOff x="8084830" y="2681919"/>
            <a:chExt cx="900621" cy="846937"/>
          </a:xfrm>
        </p:grpSpPr>
        <p:pic>
          <p:nvPicPr>
            <p:cNvPr id="111" name="Picture 110"/>
            <p:cNvPicPr>
              <a:picLocks noChangeAspect="1"/>
            </p:cNvPicPr>
            <p:nvPr/>
          </p:nvPicPr>
          <p:blipFill>
            <a:blip r:embed="rId10"/>
            <a:stretch>
              <a:fillRect/>
            </a:stretch>
          </p:blipFill>
          <p:spPr>
            <a:xfrm>
              <a:off x="8084830" y="2816307"/>
              <a:ext cx="900621" cy="712549"/>
            </a:xfrm>
            <a:prstGeom prst="rect">
              <a:avLst/>
            </a:prstGeom>
          </p:spPr>
        </p:pic>
        <p:sp>
          <p:nvSpPr>
            <p:cNvPr id="112" name="TextBox 111"/>
            <p:cNvSpPr txBox="1"/>
            <p:nvPr/>
          </p:nvSpPr>
          <p:spPr>
            <a:xfrm>
              <a:off x="8535909" y="2681919"/>
              <a:ext cx="430416" cy="561220"/>
            </a:xfrm>
            <a:prstGeom prst="rect">
              <a:avLst/>
            </a:prstGeom>
            <a:noFill/>
          </p:spPr>
          <p:txBody>
            <a:bodyPr wrap="none" lIns="0" tIns="0" rIns="0" bIns="0" rtlCol="0">
              <a:spAutoFit/>
            </a:bodyPr>
            <a:lstStyle/>
            <a:p>
              <a:r>
                <a:rPr lang="en-US" sz="1600" b="1" spc="-70" dirty="0" smtClean="0">
                  <a:ln w="12700">
                    <a:solidFill>
                      <a:schemeClr val="bg1"/>
                    </a:solidFill>
                  </a:ln>
                  <a:solidFill>
                    <a:srgbClr val="33862F"/>
                  </a:solidFill>
                  <a:effectLst>
                    <a:glow rad="76200">
                      <a:schemeClr val="bg1"/>
                    </a:glow>
                  </a:effectLst>
                </a:rPr>
                <a:t>JS</a:t>
              </a:r>
            </a:p>
          </p:txBody>
        </p:sp>
      </p:grpSp>
      <p:grpSp>
        <p:nvGrpSpPr>
          <p:cNvPr id="113" name="Group 96"/>
          <p:cNvGrpSpPr>
            <a:grpSpLocks noChangeAspect="1"/>
          </p:cNvGrpSpPr>
          <p:nvPr/>
        </p:nvGrpSpPr>
        <p:grpSpPr>
          <a:xfrm>
            <a:off x="10865761" y="5573010"/>
            <a:ext cx="745916" cy="742579"/>
            <a:chOff x="9146171" y="2939904"/>
            <a:chExt cx="1131200" cy="1131200"/>
          </a:xfrm>
          <a:solidFill>
            <a:schemeClr val="tx1">
              <a:lumMod val="50000"/>
              <a:lumOff val="50000"/>
            </a:schemeClr>
          </a:solidFill>
        </p:grpSpPr>
        <p:sp>
          <p:nvSpPr>
            <p:cNvPr id="114" name="Circular Arrow 113"/>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5" name="Circular Arrow 114"/>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17" name="Group 116"/>
          <p:cNvGrpSpPr/>
          <p:nvPr/>
        </p:nvGrpSpPr>
        <p:grpSpPr>
          <a:xfrm>
            <a:off x="5663258" y="5594659"/>
            <a:ext cx="395124" cy="371572"/>
            <a:chOff x="8084830" y="2681919"/>
            <a:chExt cx="900621" cy="846937"/>
          </a:xfrm>
        </p:grpSpPr>
        <p:pic>
          <p:nvPicPr>
            <p:cNvPr id="118" name="Picture 117"/>
            <p:cNvPicPr>
              <a:picLocks noChangeAspect="1"/>
            </p:cNvPicPr>
            <p:nvPr/>
          </p:nvPicPr>
          <p:blipFill>
            <a:blip r:embed="rId10"/>
            <a:stretch>
              <a:fillRect/>
            </a:stretch>
          </p:blipFill>
          <p:spPr>
            <a:xfrm>
              <a:off x="8084830" y="2816307"/>
              <a:ext cx="900621" cy="712549"/>
            </a:xfrm>
            <a:prstGeom prst="rect">
              <a:avLst/>
            </a:prstGeom>
          </p:spPr>
        </p:pic>
        <p:sp>
          <p:nvSpPr>
            <p:cNvPr id="119" name="TextBox 118"/>
            <p:cNvSpPr txBox="1"/>
            <p:nvPr/>
          </p:nvSpPr>
          <p:spPr>
            <a:xfrm>
              <a:off x="8535909" y="2681919"/>
              <a:ext cx="430416" cy="561220"/>
            </a:xfrm>
            <a:prstGeom prst="rect">
              <a:avLst/>
            </a:prstGeom>
            <a:noFill/>
          </p:spPr>
          <p:txBody>
            <a:bodyPr wrap="none" lIns="0" tIns="0" rIns="0" bIns="0" rtlCol="0">
              <a:spAutoFit/>
            </a:bodyPr>
            <a:lstStyle/>
            <a:p>
              <a:r>
                <a:rPr lang="en-US" sz="1600" b="1" spc="-70" dirty="0" smtClean="0">
                  <a:ln w="12700">
                    <a:solidFill>
                      <a:schemeClr val="bg1"/>
                    </a:solidFill>
                  </a:ln>
                  <a:solidFill>
                    <a:srgbClr val="33862F"/>
                  </a:solidFill>
                  <a:effectLst>
                    <a:glow rad="76200">
                      <a:schemeClr val="bg1"/>
                    </a:glow>
                  </a:effectLst>
                </a:rPr>
                <a:t>JS</a:t>
              </a:r>
            </a:p>
          </p:txBody>
        </p:sp>
      </p:grpSp>
      <p:grpSp>
        <p:nvGrpSpPr>
          <p:cNvPr id="120" name="Group 96"/>
          <p:cNvGrpSpPr>
            <a:grpSpLocks noChangeAspect="1"/>
          </p:cNvGrpSpPr>
          <p:nvPr/>
        </p:nvGrpSpPr>
        <p:grpSpPr>
          <a:xfrm>
            <a:off x="5497446" y="5424118"/>
            <a:ext cx="745916" cy="742579"/>
            <a:chOff x="9146171" y="2939904"/>
            <a:chExt cx="1131200" cy="1131200"/>
          </a:xfrm>
          <a:solidFill>
            <a:schemeClr val="tx1">
              <a:lumMod val="50000"/>
              <a:lumOff val="50000"/>
            </a:schemeClr>
          </a:solidFill>
        </p:grpSpPr>
        <p:sp>
          <p:nvSpPr>
            <p:cNvPr id="121" name="Circular Arrow 120"/>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2" name="Circular Arrow 121"/>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cxnSp>
        <p:nvCxnSpPr>
          <p:cNvPr id="123" name="Straight Arrow Connector 122"/>
          <p:cNvCxnSpPr/>
          <p:nvPr/>
        </p:nvCxnSpPr>
        <p:spPr>
          <a:xfrm>
            <a:off x="5682488" y="3720499"/>
            <a:ext cx="6633" cy="896329"/>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28" name="Straight Arrow Connector 127"/>
          <p:cNvCxnSpPr/>
          <p:nvPr/>
        </p:nvCxnSpPr>
        <p:spPr>
          <a:xfrm>
            <a:off x="9917740" y="1827130"/>
            <a:ext cx="2139" cy="949766"/>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pic>
        <p:nvPicPr>
          <p:cNvPr id="139" name="Picture 138"/>
          <p:cNvPicPr>
            <a:picLocks noChangeAspect="1"/>
          </p:cNvPicPr>
          <p:nvPr/>
        </p:nvPicPr>
        <p:blipFill>
          <a:blip r:embed="rId14"/>
          <a:stretch>
            <a:fillRect/>
          </a:stretch>
        </p:blipFill>
        <p:spPr>
          <a:xfrm>
            <a:off x="10114698" y="2145412"/>
            <a:ext cx="584010" cy="563760"/>
          </a:xfrm>
          <a:prstGeom prst="rect">
            <a:avLst/>
          </a:prstGeom>
        </p:spPr>
      </p:pic>
      <p:grpSp>
        <p:nvGrpSpPr>
          <p:cNvPr id="141" name="Group 140"/>
          <p:cNvGrpSpPr/>
          <p:nvPr/>
        </p:nvGrpSpPr>
        <p:grpSpPr>
          <a:xfrm>
            <a:off x="9477391" y="3168635"/>
            <a:ext cx="1058733" cy="790979"/>
            <a:chOff x="9477391" y="3168635"/>
            <a:chExt cx="1058733" cy="790979"/>
          </a:xfrm>
        </p:grpSpPr>
        <p:sp>
          <p:nvSpPr>
            <p:cNvPr id="91" name="Rectangle 90"/>
            <p:cNvSpPr/>
            <p:nvPr/>
          </p:nvSpPr>
          <p:spPr bwMode="auto">
            <a:xfrm>
              <a:off x="9477391" y="3168635"/>
              <a:ext cx="1058733" cy="790979"/>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200" dirty="0" smtClean="0">
                  <a:solidFill>
                    <a:schemeClr val="tx1">
                      <a:lumMod val="65000"/>
                      <a:lumOff val="35000"/>
                    </a:schemeClr>
                  </a:solidFill>
                  <a:ea typeface="Segoe UI" pitchFamily="34" charset="0"/>
                  <a:cs typeface="Segoe UI" pitchFamily="34" charset="0"/>
                </a:rPr>
                <a:t>_</a:t>
              </a:r>
              <a:r>
                <a:rPr lang="en-US" sz="1200" dirty="0" err="1" smtClean="0">
                  <a:solidFill>
                    <a:schemeClr val="tx1">
                      <a:lumMod val="65000"/>
                      <a:lumOff val="35000"/>
                    </a:schemeClr>
                  </a:solidFill>
                  <a:ea typeface="Segoe UI" pitchFamily="34" charset="0"/>
                  <a:cs typeface="Segoe UI" pitchFamily="34" charset="0"/>
                </a:rPr>
                <a:t>api</a:t>
              </a:r>
              <a:endParaRPr lang="en-US" sz="1200" dirty="0" smtClean="0">
                <a:solidFill>
                  <a:schemeClr val="tx1">
                    <a:lumMod val="65000"/>
                    <a:lumOff val="35000"/>
                  </a:schemeClr>
                </a:solidFill>
                <a:ea typeface="Segoe UI" pitchFamily="34" charset="0"/>
                <a:cs typeface="Segoe UI" pitchFamily="34" charset="0"/>
              </a:endParaRPr>
            </a:p>
          </p:txBody>
        </p:sp>
        <p:pic>
          <p:nvPicPr>
            <p:cNvPr id="140" name="Picture 139"/>
            <p:cNvPicPr>
              <a:picLocks noChangeAspect="1"/>
            </p:cNvPicPr>
            <p:nvPr/>
          </p:nvPicPr>
          <p:blipFill>
            <a:blip r:embed="rId15"/>
            <a:stretch>
              <a:fillRect/>
            </a:stretch>
          </p:blipFill>
          <p:spPr>
            <a:xfrm>
              <a:off x="9872114" y="3344088"/>
              <a:ext cx="531295" cy="507415"/>
            </a:xfrm>
            <a:prstGeom prst="rect">
              <a:avLst/>
            </a:prstGeom>
          </p:spPr>
        </p:pic>
      </p:grpSp>
      <p:cxnSp>
        <p:nvCxnSpPr>
          <p:cNvPr id="124" name="Straight Arrow Connector 123"/>
          <p:cNvCxnSpPr/>
          <p:nvPr/>
        </p:nvCxnSpPr>
        <p:spPr>
          <a:xfrm flipH="1" flipV="1">
            <a:off x="9932460" y="3819400"/>
            <a:ext cx="5757" cy="810532"/>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088719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par>
                          <p:cTn id="14" fill="hold">
                            <p:stCondLst>
                              <p:cond delay="500"/>
                            </p:stCondLst>
                            <p:childTnLst>
                              <p:par>
                                <p:cTn id="15" presetID="8" presetClass="emph" presetSubtype="0" fill="hold" nodeType="afterEffect">
                                  <p:stCondLst>
                                    <p:cond delay="500"/>
                                  </p:stCondLst>
                                  <p:childTnLst>
                                    <p:animRot by="21600000">
                                      <p:cBhvr>
                                        <p:cTn id="16" dur="2000" fill="hold"/>
                                        <p:tgtEl>
                                          <p:spTgt spid="76"/>
                                        </p:tgtEl>
                                        <p:attrNameLst>
                                          <p:attrName>r</p:attrName>
                                        </p:attrNameLst>
                                      </p:cBhvr>
                                    </p:animRot>
                                  </p:childTnLst>
                                </p:cTn>
                              </p:par>
                            </p:childTnLst>
                          </p:cTn>
                        </p:par>
                        <p:par>
                          <p:cTn id="17" fill="hold">
                            <p:stCondLst>
                              <p:cond delay="3000"/>
                            </p:stCondLst>
                            <p:childTnLst>
                              <p:par>
                                <p:cTn id="18" presetID="22" presetClass="entr" presetSubtype="1"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up)">
                                      <p:cBhvr>
                                        <p:cTn id="20" dur="10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100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par>
                                <p:cTn id="26" presetID="42"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anim calcmode="lin" valueType="num">
                                      <p:cBhvr>
                                        <p:cTn id="29" dur="1000" fill="hold"/>
                                        <p:tgtEl>
                                          <p:spTgt spid="26"/>
                                        </p:tgtEl>
                                        <p:attrNameLst>
                                          <p:attrName>ppt_x</p:attrName>
                                        </p:attrNameLst>
                                      </p:cBhvr>
                                      <p:tavLst>
                                        <p:tav tm="0">
                                          <p:val>
                                            <p:strVal val="#ppt_x"/>
                                          </p:val>
                                        </p:tav>
                                        <p:tav tm="100000">
                                          <p:val>
                                            <p:strVal val="#ppt_x"/>
                                          </p:val>
                                        </p:tav>
                                      </p:tavLst>
                                    </p:anim>
                                    <p:anim calcmode="lin" valueType="num">
                                      <p:cBhvr>
                                        <p:cTn id="30" dur="1000" fill="hold"/>
                                        <p:tgtEl>
                                          <p:spTgt spid="2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1000"/>
                                        <p:tgtEl>
                                          <p:spTgt spid="40"/>
                                        </p:tgtEl>
                                      </p:cBhvr>
                                    </p:animEffect>
                                    <p:anim calcmode="lin" valueType="num">
                                      <p:cBhvr>
                                        <p:cTn id="34" dur="1000" fill="hold"/>
                                        <p:tgtEl>
                                          <p:spTgt spid="40"/>
                                        </p:tgtEl>
                                        <p:attrNameLst>
                                          <p:attrName>ppt_x</p:attrName>
                                        </p:attrNameLst>
                                      </p:cBhvr>
                                      <p:tavLst>
                                        <p:tav tm="0">
                                          <p:val>
                                            <p:strVal val="#ppt_x"/>
                                          </p:val>
                                        </p:tav>
                                        <p:tav tm="100000">
                                          <p:val>
                                            <p:strVal val="#ppt_x"/>
                                          </p:val>
                                        </p:tav>
                                      </p:tavLst>
                                    </p:anim>
                                    <p:anim calcmode="lin" valueType="num">
                                      <p:cBhvr>
                                        <p:cTn id="35" dur="1000" fill="hold"/>
                                        <p:tgtEl>
                                          <p:spTgt spid="40"/>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1000"/>
                                        <p:tgtEl>
                                          <p:spTgt spid="60"/>
                                        </p:tgtEl>
                                      </p:cBhvr>
                                    </p:animEffect>
                                    <p:anim calcmode="lin" valueType="num">
                                      <p:cBhvr>
                                        <p:cTn id="44" dur="1000" fill="hold"/>
                                        <p:tgtEl>
                                          <p:spTgt spid="60"/>
                                        </p:tgtEl>
                                        <p:attrNameLst>
                                          <p:attrName>ppt_x</p:attrName>
                                        </p:attrNameLst>
                                      </p:cBhvr>
                                      <p:tavLst>
                                        <p:tav tm="0">
                                          <p:val>
                                            <p:strVal val="#ppt_x"/>
                                          </p:val>
                                        </p:tav>
                                        <p:tav tm="100000">
                                          <p:val>
                                            <p:strVal val="#ppt_x"/>
                                          </p:val>
                                        </p:tav>
                                      </p:tavLst>
                                    </p:anim>
                                    <p:anim calcmode="lin" valueType="num">
                                      <p:cBhvr>
                                        <p:cTn id="45" dur="1000" fill="hold"/>
                                        <p:tgtEl>
                                          <p:spTgt spid="60"/>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1000"/>
                                  </p:stCondLst>
                                  <p:childTnLst>
                                    <p:set>
                                      <p:cBhvr>
                                        <p:cTn id="47" dur="1" fill="hold">
                                          <p:stCondLst>
                                            <p:cond delay="0"/>
                                          </p:stCondLst>
                                        </p:cTn>
                                        <p:tgtEl>
                                          <p:spTgt spid="73"/>
                                        </p:tgtEl>
                                        <p:attrNameLst>
                                          <p:attrName>style.visibility</p:attrName>
                                        </p:attrNameLst>
                                      </p:cBhvr>
                                      <p:to>
                                        <p:strVal val="visible"/>
                                      </p:to>
                                    </p:set>
                                    <p:animEffect transition="in" filter="fade">
                                      <p:cBhvr>
                                        <p:cTn id="48" dur="500"/>
                                        <p:tgtEl>
                                          <p:spTgt spid="73"/>
                                        </p:tgtEl>
                                      </p:cBhvr>
                                    </p:animEffect>
                                  </p:childTnLst>
                                </p:cTn>
                              </p:par>
                              <p:par>
                                <p:cTn id="49" presetID="10" presetClass="entr" presetSubtype="0" fill="hold" nodeType="withEffect">
                                  <p:stCondLst>
                                    <p:cond delay="100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childTnLst>
                                </p:cTn>
                              </p:par>
                              <p:par>
                                <p:cTn id="52" presetID="10" presetClass="entr" presetSubtype="0" fill="hold" nodeType="withEffect">
                                  <p:stCondLst>
                                    <p:cond delay="1000"/>
                                  </p:stCondLst>
                                  <p:childTnLst>
                                    <p:set>
                                      <p:cBhvr>
                                        <p:cTn id="53" dur="1" fill="hold">
                                          <p:stCondLst>
                                            <p:cond delay="0"/>
                                          </p:stCondLst>
                                        </p:cTn>
                                        <p:tgtEl>
                                          <p:spTgt spid="88"/>
                                        </p:tgtEl>
                                        <p:attrNameLst>
                                          <p:attrName>style.visibility</p:attrName>
                                        </p:attrNameLst>
                                      </p:cBhvr>
                                      <p:to>
                                        <p:strVal val="visible"/>
                                      </p:to>
                                    </p:set>
                                    <p:animEffect transition="in" filter="fade">
                                      <p:cBhvr>
                                        <p:cTn id="54" dur="500"/>
                                        <p:tgtEl>
                                          <p:spTgt spid="88"/>
                                        </p:tgtEl>
                                      </p:cBhvr>
                                    </p:animEffect>
                                  </p:childTnLst>
                                </p:cTn>
                              </p:par>
                              <p:par>
                                <p:cTn id="55" presetID="10" presetClass="entr" presetSubtype="0" fill="hold" nodeType="withEffect">
                                  <p:stCondLst>
                                    <p:cond delay="1000"/>
                                  </p:stCondLst>
                                  <p:childTnLst>
                                    <p:set>
                                      <p:cBhvr>
                                        <p:cTn id="56" dur="1" fill="hold">
                                          <p:stCondLst>
                                            <p:cond delay="0"/>
                                          </p:stCondLst>
                                        </p:cTn>
                                        <p:tgtEl>
                                          <p:spTgt spid="120"/>
                                        </p:tgtEl>
                                        <p:attrNameLst>
                                          <p:attrName>style.visibility</p:attrName>
                                        </p:attrNameLst>
                                      </p:cBhvr>
                                      <p:to>
                                        <p:strVal val="visible"/>
                                      </p:to>
                                    </p:set>
                                    <p:animEffect transition="in" filter="fade">
                                      <p:cBhvr>
                                        <p:cTn id="57" dur="500"/>
                                        <p:tgtEl>
                                          <p:spTgt spid="120"/>
                                        </p:tgtEl>
                                      </p:cBhvr>
                                    </p:animEffect>
                                  </p:childTnLst>
                                </p:cTn>
                              </p:par>
                              <p:par>
                                <p:cTn id="58" presetID="10" presetClass="entr" presetSubtype="0" fill="hold" nodeType="withEffect">
                                  <p:stCondLst>
                                    <p:cond delay="1000"/>
                                  </p:stCondLst>
                                  <p:childTnLst>
                                    <p:set>
                                      <p:cBhvr>
                                        <p:cTn id="59" dur="1" fill="hold">
                                          <p:stCondLst>
                                            <p:cond delay="0"/>
                                          </p:stCondLst>
                                        </p:cTn>
                                        <p:tgtEl>
                                          <p:spTgt spid="117"/>
                                        </p:tgtEl>
                                        <p:attrNameLst>
                                          <p:attrName>style.visibility</p:attrName>
                                        </p:attrNameLst>
                                      </p:cBhvr>
                                      <p:to>
                                        <p:strVal val="visible"/>
                                      </p:to>
                                    </p:set>
                                    <p:animEffect transition="in" filter="fade">
                                      <p:cBhvr>
                                        <p:cTn id="60" dur="500"/>
                                        <p:tgtEl>
                                          <p:spTgt spid="117"/>
                                        </p:tgtEl>
                                      </p:cBhvr>
                                    </p:animEffect>
                                  </p:childTnLst>
                                </p:cTn>
                              </p:par>
                            </p:childTnLst>
                          </p:cTn>
                        </p:par>
                        <p:par>
                          <p:cTn id="61" fill="hold">
                            <p:stCondLst>
                              <p:cond delay="1500"/>
                            </p:stCondLst>
                            <p:childTnLst>
                              <p:par>
                                <p:cTn id="62" presetID="8" presetClass="emph" presetSubtype="0" fill="hold" nodeType="afterEffect">
                                  <p:stCondLst>
                                    <p:cond delay="500"/>
                                  </p:stCondLst>
                                  <p:childTnLst>
                                    <p:animRot by="21600000">
                                      <p:cBhvr>
                                        <p:cTn id="63" dur="2000" fill="hold"/>
                                        <p:tgtEl>
                                          <p:spTgt spid="82"/>
                                        </p:tgtEl>
                                        <p:attrNameLst>
                                          <p:attrName>r</p:attrName>
                                        </p:attrNameLst>
                                      </p:cBhvr>
                                    </p:animRot>
                                  </p:childTnLst>
                                </p:cTn>
                              </p:par>
                              <p:par>
                                <p:cTn id="64" presetID="8" presetClass="emph" presetSubtype="0" fill="hold" nodeType="withEffect">
                                  <p:stCondLst>
                                    <p:cond delay="750"/>
                                  </p:stCondLst>
                                  <p:childTnLst>
                                    <p:animRot by="21600000">
                                      <p:cBhvr>
                                        <p:cTn id="65" dur="2000" fill="hold"/>
                                        <p:tgtEl>
                                          <p:spTgt spid="88"/>
                                        </p:tgtEl>
                                        <p:attrNameLst>
                                          <p:attrName>r</p:attrName>
                                        </p:attrNameLst>
                                      </p:cBhvr>
                                    </p:animRot>
                                  </p:childTnLst>
                                </p:cTn>
                              </p:par>
                              <p:par>
                                <p:cTn id="66" presetID="8" presetClass="emph" presetSubtype="0" fill="hold" nodeType="withEffect">
                                  <p:stCondLst>
                                    <p:cond delay="1000"/>
                                  </p:stCondLst>
                                  <p:childTnLst>
                                    <p:animRot by="21600000">
                                      <p:cBhvr>
                                        <p:cTn id="67" dur="2000" fill="hold"/>
                                        <p:tgtEl>
                                          <p:spTgt spid="120"/>
                                        </p:tgtEl>
                                        <p:attrNameLst>
                                          <p:attrName>r</p:attrName>
                                        </p:attrNameLst>
                                      </p:cBhvr>
                                    </p:animRot>
                                  </p:childTnLst>
                                </p:cTn>
                              </p:par>
                            </p:childTnLst>
                          </p:cTn>
                        </p:par>
                        <p:par>
                          <p:cTn id="68" fill="hold">
                            <p:stCondLst>
                              <p:cond delay="4500"/>
                            </p:stCondLst>
                            <p:childTnLst>
                              <p:par>
                                <p:cTn id="69" presetID="22" presetClass="entr" presetSubtype="1" fill="hold" nodeType="afterEffect">
                                  <p:stCondLst>
                                    <p:cond delay="0"/>
                                  </p:stCondLst>
                                  <p:childTnLst>
                                    <p:set>
                                      <p:cBhvr>
                                        <p:cTn id="70" dur="1" fill="hold">
                                          <p:stCondLst>
                                            <p:cond delay="0"/>
                                          </p:stCondLst>
                                        </p:cTn>
                                        <p:tgtEl>
                                          <p:spTgt spid="123"/>
                                        </p:tgtEl>
                                        <p:attrNameLst>
                                          <p:attrName>style.visibility</p:attrName>
                                        </p:attrNameLst>
                                      </p:cBhvr>
                                      <p:to>
                                        <p:strVal val="visible"/>
                                      </p:to>
                                    </p:set>
                                    <p:animEffect transition="in" filter="wipe(up)">
                                      <p:cBhvr>
                                        <p:cTn id="71" dur="1000"/>
                                        <p:tgtEl>
                                          <p:spTgt spid="12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1000"/>
                                  </p:stCondLst>
                                  <p:childTnLst>
                                    <p:set>
                                      <p:cBhvr>
                                        <p:cTn id="75" dur="1" fill="hold">
                                          <p:stCondLst>
                                            <p:cond delay="0"/>
                                          </p:stCondLst>
                                        </p:cTn>
                                        <p:tgtEl>
                                          <p:spTgt spid="110"/>
                                        </p:tgtEl>
                                        <p:attrNameLst>
                                          <p:attrName>style.visibility</p:attrName>
                                        </p:attrNameLst>
                                      </p:cBhvr>
                                      <p:to>
                                        <p:strVal val="visible"/>
                                      </p:to>
                                    </p:set>
                                    <p:animEffect transition="in" filter="fade">
                                      <p:cBhvr>
                                        <p:cTn id="76" dur="500"/>
                                        <p:tgtEl>
                                          <p:spTgt spid="110"/>
                                        </p:tgtEl>
                                      </p:cBhvr>
                                    </p:animEffect>
                                  </p:childTnLst>
                                </p:cTn>
                              </p:par>
                              <p:par>
                                <p:cTn id="77" presetID="42" presetClass="entr" presetSubtype="0"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1000"/>
                                        <p:tgtEl>
                                          <p:spTgt spid="41"/>
                                        </p:tgtEl>
                                      </p:cBhvr>
                                    </p:animEffect>
                                    <p:anim calcmode="lin" valueType="num">
                                      <p:cBhvr>
                                        <p:cTn id="80" dur="1000" fill="hold"/>
                                        <p:tgtEl>
                                          <p:spTgt spid="41"/>
                                        </p:tgtEl>
                                        <p:attrNameLst>
                                          <p:attrName>ppt_x</p:attrName>
                                        </p:attrNameLst>
                                      </p:cBhvr>
                                      <p:tavLst>
                                        <p:tav tm="0">
                                          <p:val>
                                            <p:strVal val="#ppt_x"/>
                                          </p:val>
                                        </p:tav>
                                        <p:tav tm="100000">
                                          <p:val>
                                            <p:strVal val="#ppt_x"/>
                                          </p:val>
                                        </p:tav>
                                      </p:tavLst>
                                    </p:anim>
                                    <p:anim calcmode="lin" valueType="num">
                                      <p:cBhvr>
                                        <p:cTn id="81" dur="1000" fill="hold"/>
                                        <p:tgtEl>
                                          <p:spTgt spid="41"/>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139"/>
                                        </p:tgtEl>
                                        <p:attrNameLst>
                                          <p:attrName>style.visibility</p:attrName>
                                        </p:attrNameLst>
                                      </p:cBhvr>
                                      <p:to>
                                        <p:strVal val="visible"/>
                                      </p:to>
                                    </p:set>
                                    <p:animEffect transition="in" filter="fade">
                                      <p:cBhvr>
                                        <p:cTn id="84" dur="1000"/>
                                        <p:tgtEl>
                                          <p:spTgt spid="139"/>
                                        </p:tgtEl>
                                      </p:cBhvr>
                                    </p:animEffect>
                                    <p:anim calcmode="lin" valueType="num">
                                      <p:cBhvr>
                                        <p:cTn id="85" dur="1000" fill="hold"/>
                                        <p:tgtEl>
                                          <p:spTgt spid="139"/>
                                        </p:tgtEl>
                                        <p:attrNameLst>
                                          <p:attrName>ppt_x</p:attrName>
                                        </p:attrNameLst>
                                      </p:cBhvr>
                                      <p:tavLst>
                                        <p:tav tm="0">
                                          <p:val>
                                            <p:strVal val="#ppt_x"/>
                                          </p:val>
                                        </p:tav>
                                        <p:tav tm="100000">
                                          <p:val>
                                            <p:strVal val="#ppt_x"/>
                                          </p:val>
                                        </p:tav>
                                      </p:tavLst>
                                    </p:anim>
                                    <p:anim calcmode="lin" valueType="num">
                                      <p:cBhvr>
                                        <p:cTn id="86" dur="1000" fill="hold"/>
                                        <p:tgtEl>
                                          <p:spTgt spid="139"/>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fade">
                                      <p:cBhvr>
                                        <p:cTn id="89" dur="1000"/>
                                        <p:tgtEl>
                                          <p:spTgt spid="5"/>
                                        </p:tgtEl>
                                      </p:cBhvr>
                                    </p:animEffect>
                                    <p:anim calcmode="lin" valueType="num">
                                      <p:cBhvr>
                                        <p:cTn id="90" dur="1000" fill="hold"/>
                                        <p:tgtEl>
                                          <p:spTgt spid="5"/>
                                        </p:tgtEl>
                                        <p:attrNameLst>
                                          <p:attrName>ppt_x</p:attrName>
                                        </p:attrNameLst>
                                      </p:cBhvr>
                                      <p:tavLst>
                                        <p:tav tm="0">
                                          <p:val>
                                            <p:strVal val="#ppt_x"/>
                                          </p:val>
                                        </p:tav>
                                        <p:tav tm="100000">
                                          <p:val>
                                            <p:strVal val="#ppt_x"/>
                                          </p:val>
                                        </p:tav>
                                      </p:tavLst>
                                    </p:anim>
                                    <p:anim calcmode="lin" valueType="num">
                                      <p:cBhvr>
                                        <p:cTn id="91" dur="1000" fill="hold"/>
                                        <p:tgtEl>
                                          <p:spTgt spid="5"/>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92"/>
                                        </p:tgtEl>
                                        <p:attrNameLst>
                                          <p:attrName>style.visibility</p:attrName>
                                        </p:attrNameLst>
                                      </p:cBhvr>
                                      <p:to>
                                        <p:strVal val="visible"/>
                                      </p:to>
                                    </p:set>
                                    <p:animEffect transition="in" filter="fade">
                                      <p:cBhvr>
                                        <p:cTn id="94" dur="1000"/>
                                        <p:tgtEl>
                                          <p:spTgt spid="92"/>
                                        </p:tgtEl>
                                      </p:cBhvr>
                                    </p:animEffect>
                                    <p:anim calcmode="lin" valueType="num">
                                      <p:cBhvr>
                                        <p:cTn id="95" dur="1000" fill="hold"/>
                                        <p:tgtEl>
                                          <p:spTgt spid="92"/>
                                        </p:tgtEl>
                                        <p:attrNameLst>
                                          <p:attrName>ppt_x</p:attrName>
                                        </p:attrNameLst>
                                      </p:cBhvr>
                                      <p:tavLst>
                                        <p:tav tm="0">
                                          <p:val>
                                            <p:strVal val="#ppt_x"/>
                                          </p:val>
                                        </p:tav>
                                        <p:tav tm="100000">
                                          <p:val>
                                            <p:strVal val="#ppt_x"/>
                                          </p:val>
                                        </p:tav>
                                      </p:tavLst>
                                    </p:anim>
                                    <p:anim calcmode="lin" valueType="num">
                                      <p:cBhvr>
                                        <p:cTn id="96" dur="1000" fill="hold"/>
                                        <p:tgtEl>
                                          <p:spTgt spid="92"/>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141"/>
                                        </p:tgtEl>
                                        <p:attrNameLst>
                                          <p:attrName>style.visibility</p:attrName>
                                        </p:attrNameLst>
                                      </p:cBhvr>
                                      <p:to>
                                        <p:strVal val="visible"/>
                                      </p:to>
                                    </p:set>
                                    <p:animEffect transition="in" filter="fade">
                                      <p:cBhvr>
                                        <p:cTn id="99" dur="1000"/>
                                        <p:tgtEl>
                                          <p:spTgt spid="141"/>
                                        </p:tgtEl>
                                      </p:cBhvr>
                                    </p:animEffect>
                                    <p:anim calcmode="lin" valueType="num">
                                      <p:cBhvr>
                                        <p:cTn id="100" dur="1000" fill="hold"/>
                                        <p:tgtEl>
                                          <p:spTgt spid="141"/>
                                        </p:tgtEl>
                                        <p:attrNameLst>
                                          <p:attrName>ppt_x</p:attrName>
                                        </p:attrNameLst>
                                      </p:cBhvr>
                                      <p:tavLst>
                                        <p:tav tm="0">
                                          <p:val>
                                            <p:strVal val="#ppt_x"/>
                                          </p:val>
                                        </p:tav>
                                        <p:tav tm="100000">
                                          <p:val>
                                            <p:strVal val="#ppt_x"/>
                                          </p:val>
                                        </p:tav>
                                      </p:tavLst>
                                    </p:anim>
                                    <p:anim calcmode="lin" valueType="num">
                                      <p:cBhvr>
                                        <p:cTn id="101" dur="1000" fill="hold"/>
                                        <p:tgtEl>
                                          <p:spTgt spid="141"/>
                                        </p:tgtEl>
                                        <p:attrNameLst>
                                          <p:attrName>ppt_y</p:attrName>
                                        </p:attrNameLst>
                                      </p:cBhvr>
                                      <p:tavLst>
                                        <p:tav tm="0">
                                          <p:val>
                                            <p:strVal val="#ppt_y+.1"/>
                                          </p:val>
                                        </p:tav>
                                        <p:tav tm="100000">
                                          <p:val>
                                            <p:strVal val="#ppt_y"/>
                                          </p:val>
                                        </p:tav>
                                      </p:tavLst>
                                    </p:anim>
                                  </p:childTnLst>
                                </p:cTn>
                              </p:par>
                              <p:par>
                                <p:cTn id="102" presetID="10" presetClass="entr" presetSubtype="0" fill="hold" nodeType="withEffect">
                                  <p:stCondLst>
                                    <p:cond delay="1000"/>
                                  </p:stCondLst>
                                  <p:childTnLst>
                                    <p:set>
                                      <p:cBhvr>
                                        <p:cTn id="103" dur="1" fill="hold">
                                          <p:stCondLst>
                                            <p:cond delay="0"/>
                                          </p:stCondLst>
                                        </p:cTn>
                                        <p:tgtEl>
                                          <p:spTgt spid="113"/>
                                        </p:tgtEl>
                                        <p:attrNameLst>
                                          <p:attrName>style.visibility</p:attrName>
                                        </p:attrNameLst>
                                      </p:cBhvr>
                                      <p:to>
                                        <p:strVal val="visible"/>
                                      </p:to>
                                    </p:set>
                                    <p:animEffect transition="in" filter="fade">
                                      <p:cBhvr>
                                        <p:cTn id="104" dur="500"/>
                                        <p:tgtEl>
                                          <p:spTgt spid="113"/>
                                        </p:tgtEl>
                                      </p:cBhvr>
                                    </p:animEffect>
                                  </p:childTnLst>
                                </p:cTn>
                              </p:par>
                              <p:par>
                                <p:cTn id="105" presetID="10" presetClass="entr" presetSubtype="0" fill="hold" nodeType="withEffect">
                                  <p:stCondLst>
                                    <p:cond delay="1000"/>
                                  </p:stCondLst>
                                  <p:childTnLst>
                                    <p:set>
                                      <p:cBhvr>
                                        <p:cTn id="106" dur="1" fill="hold">
                                          <p:stCondLst>
                                            <p:cond delay="0"/>
                                          </p:stCondLst>
                                        </p:cTn>
                                        <p:tgtEl>
                                          <p:spTgt spid="107"/>
                                        </p:tgtEl>
                                        <p:attrNameLst>
                                          <p:attrName>style.visibility</p:attrName>
                                        </p:attrNameLst>
                                      </p:cBhvr>
                                      <p:to>
                                        <p:strVal val="visible"/>
                                      </p:to>
                                    </p:set>
                                    <p:animEffect transition="in" filter="fade">
                                      <p:cBhvr>
                                        <p:cTn id="107" dur="500"/>
                                        <p:tgtEl>
                                          <p:spTgt spid="107"/>
                                        </p:tgtEl>
                                      </p:cBhvr>
                                    </p:animEffect>
                                  </p:childTnLst>
                                </p:cTn>
                              </p:par>
                              <p:par>
                                <p:cTn id="108" presetID="10" presetClass="entr" presetSubtype="0" fill="hold" nodeType="withEffect">
                                  <p:stCondLst>
                                    <p:cond delay="1000"/>
                                  </p:stCondLst>
                                  <p:childTnLst>
                                    <p:set>
                                      <p:cBhvr>
                                        <p:cTn id="109" dur="1" fill="hold">
                                          <p:stCondLst>
                                            <p:cond delay="0"/>
                                          </p:stCondLst>
                                        </p:cTn>
                                        <p:tgtEl>
                                          <p:spTgt spid="104"/>
                                        </p:tgtEl>
                                        <p:attrNameLst>
                                          <p:attrName>style.visibility</p:attrName>
                                        </p:attrNameLst>
                                      </p:cBhvr>
                                      <p:to>
                                        <p:strVal val="visible"/>
                                      </p:to>
                                    </p:set>
                                    <p:animEffect transition="in" filter="fade">
                                      <p:cBhvr>
                                        <p:cTn id="110" dur="500"/>
                                        <p:tgtEl>
                                          <p:spTgt spid="104"/>
                                        </p:tgtEl>
                                      </p:cBhvr>
                                    </p:animEffect>
                                  </p:childTnLst>
                                </p:cTn>
                              </p:par>
                            </p:childTnLst>
                          </p:cTn>
                        </p:par>
                        <p:par>
                          <p:cTn id="111" fill="hold">
                            <p:stCondLst>
                              <p:cond delay="1500"/>
                            </p:stCondLst>
                            <p:childTnLst>
                              <p:par>
                                <p:cTn id="112" presetID="8" presetClass="emph" presetSubtype="0" fill="hold" nodeType="afterEffect">
                                  <p:stCondLst>
                                    <p:cond delay="500"/>
                                  </p:stCondLst>
                                  <p:childTnLst>
                                    <p:animRot by="21600000">
                                      <p:cBhvr>
                                        <p:cTn id="113" dur="2000" fill="hold"/>
                                        <p:tgtEl>
                                          <p:spTgt spid="107"/>
                                        </p:tgtEl>
                                        <p:attrNameLst>
                                          <p:attrName>r</p:attrName>
                                        </p:attrNameLst>
                                      </p:cBhvr>
                                    </p:animRot>
                                  </p:childTnLst>
                                </p:cTn>
                              </p:par>
                              <p:par>
                                <p:cTn id="114" presetID="8" presetClass="emph" presetSubtype="0" fill="hold" nodeType="withEffect">
                                  <p:stCondLst>
                                    <p:cond delay="750"/>
                                  </p:stCondLst>
                                  <p:childTnLst>
                                    <p:animRot by="21600000">
                                      <p:cBhvr>
                                        <p:cTn id="115" dur="2000" fill="hold"/>
                                        <p:tgtEl>
                                          <p:spTgt spid="113"/>
                                        </p:tgtEl>
                                        <p:attrNameLst>
                                          <p:attrName>r</p:attrName>
                                        </p:attrNameLst>
                                      </p:cBhvr>
                                    </p:animRot>
                                  </p:childTnLst>
                                </p:cTn>
                              </p:par>
                            </p:childTnLst>
                          </p:cTn>
                        </p:par>
                        <p:par>
                          <p:cTn id="116" fill="hold">
                            <p:stCondLst>
                              <p:cond delay="4250"/>
                            </p:stCondLst>
                            <p:childTnLst>
                              <p:par>
                                <p:cTn id="117" presetID="22" presetClass="entr" presetSubtype="1" fill="hold" nodeType="afterEffect">
                                  <p:stCondLst>
                                    <p:cond delay="500"/>
                                  </p:stCondLst>
                                  <p:childTnLst>
                                    <p:set>
                                      <p:cBhvr>
                                        <p:cTn id="118" dur="1" fill="hold">
                                          <p:stCondLst>
                                            <p:cond delay="0"/>
                                          </p:stCondLst>
                                        </p:cTn>
                                        <p:tgtEl>
                                          <p:spTgt spid="128"/>
                                        </p:tgtEl>
                                        <p:attrNameLst>
                                          <p:attrName>style.visibility</p:attrName>
                                        </p:attrNameLst>
                                      </p:cBhvr>
                                      <p:to>
                                        <p:strVal val="visible"/>
                                      </p:to>
                                    </p:set>
                                    <p:animEffect transition="in" filter="wipe(up)">
                                      <p:cBhvr>
                                        <p:cTn id="119" dur="1000"/>
                                        <p:tgtEl>
                                          <p:spTgt spid="128"/>
                                        </p:tgtEl>
                                      </p:cBhvr>
                                    </p:animEffect>
                                  </p:childTnLst>
                                </p:cTn>
                              </p:par>
                              <p:par>
                                <p:cTn id="120" presetID="22" presetClass="entr" presetSubtype="4" fill="hold" nodeType="withEffect">
                                  <p:stCondLst>
                                    <p:cond delay="1000"/>
                                  </p:stCondLst>
                                  <p:childTnLst>
                                    <p:set>
                                      <p:cBhvr>
                                        <p:cTn id="121" dur="1" fill="hold">
                                          <p:stCondLst>
                                            <p:cond delay="0"/>
                                          </p:stCondLst>
                                        </p:cTn>
                                        <p:tgtEl>
                                          <p:spTgt spid="124"/>
                                        </p:tgtEl>
                                        <p:attrNameLst>
                                          <p:attrName>style.visibility</p:attrName>
                                        </p:attrNameLst>
                                      </p:cBhvr>
                                      <p:to>
                                        <p:strVal val="visible"/>
                                      </p:to>
                                    </p:set>
                                    <p:animEffect transition="in" filter="wipe(down)">
                                      <p:cBhvr>
                                        <p:cTn id="122" dur="10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8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t>Approaching app implementations</a:t>
            </a:r>
            <a:endParaRPr lang="en-US" dirty="0"/>
          </a:p>
        </p:txBody>
      </p:sp>
      <p:grpSp>
        <p:nvGrpSpPr>
          <p:cNvPr id="19" name="Group 18"/>
          <p:cNvGrpSpPr/>
          <p:nvPr/>
        </p:nvGrpSpPr>
        <p:grpSpPr>
          <a:xfrm>
            <a:off x="468171" y="1316901"/>
            <a:ext cx="2126225" cy="4659897"/>
            <a:chOff x="528805" y="1342250"/>
            <a:chExt cx="2169425" cy="4754576"/>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39910" b="4778"/>
            <a:stretch/>
          </p:blipFill>
          <p:spPr>
            <a:xfrm>
              <a:off x="531946" y="1769330"/>
              <a:ext cx="2160000" cy="1798962"/>
            </a:xfrm>
            <a:prstGeom prst="rect">
              <a:avLst/>
            </a:prstGeom>
            <a:ln>
              <a:solidFill>
                <a:schemeClr val="bg1">
                  <a:lumMod val="75000"/>
                </a:schemeClr>
              </a:solidFill>
            </a:ln>
          </p:spPr>
        </p:pic>
        <p:sp>
          <p:nvSpPr>
            <p:cNvPr id="3" name="Rectangle 2"/>
            <p:cNvSpPr/>
            <p:nvPr/>
          </p:nvSpPr>
          <p:spPr bwMode="auto">
            <a:xfrm>
              <a:off x="531947"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Readiness</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28805" y="3638937"/>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Readiness with </a:t>
              </a:r>
              <a:r>
                <a:rPr lang="en-US" sz="1400" dirty="0" smtClean="0">
                  <a:solidFill>
                    <a:schemeClr val="bg2">
                      <a:lumMod val="50000"/>
                    </a:schemeClr>
                  </a:solidFill>
                  <a:ea typeface="Segoe UI" pitchFamily="34" charset="0"/>
                  <a:cs typeface="Segoe UI" pitchFamily="34" charset="0"/>
                </a:rPr>
                <a:t>app </a:t>
              </a:r>
              <a:r>
                <a:rPr lang="en-US" sz="1400" dirty="0">
                  <a:solidFill>
                    <a:schemeClr val="bg2">
                      <a:lumMod val="50000"/>
                    </a:schemeClr>
                  </a:solidFill>
                  <a:ea typeface="Segoe UI" pitchFamily="34" charset="0"/>
                  <a:cs typeface="Segoe UI" pitchFamily="34" charset="0"/>
                </a:rPr>
                <a:t>model topics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Hosting decisions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Network impact analysis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Development model readiness</a:t>
              </a:r>
              <a:endParaRPr lang="en-GB" sz="1400" dirty="0">
                <a:solidFill>
                  <a:schemeClr val="bg2">
                    <a:lumMod val="50000"/>
                  </a:schemeClr>
                </a:solidFill>
                <a:ea typeface="Segoe UI" pitchFamily="34" charset="0"/>
                <a:cs typeface="Segoe UI" pitchFamily="34" charset="0"/>
              </a:endParaRPr>
            </a:p>
          </p:txBody>
        </p:sp>
      </p:grpSp>
      <p:grpSp>
        <p:nvGrpSpPr>
          <p:cNvPr id="20" name="Group 19"/>
          <p:cNvGrpSpPr/>
          <p:nvPr/>
        </p:nvGrpSpPr>
        <p:grpSpPr>
          <a:xfrm>
            <a:off x="2745173" y="1316901"/>
            <a:ext cx="2123145" cy="4662192"/>
            <a:chOff x="2848929" y="1342250"/>
            <a:chExt cx="2166283" cy="4756917"/>
          </a:xfrm>
        </p:grpSpPr>
        <p:sp>
          <p:nvSpPr>
            <p:cNvPr id="4" name="Rectangle 3"/>
            <p:cNvSpPr/>
            <p:nvPr/>
          </p:nvSpPr>
          <p:spPr bwMode="auto">
            <a:xfrm>
              <a:off x="2848929"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Assessment</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848929" y="3641278"/>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Analyze </a:t>
              </a:r>
              <a:r>
                <a:rPr lang="en-US" sz="1400" dirty="0" smtClean="0">
                  <a:solidFill>
                    <a:schemeClr val="bg2">
                      <a:lumMod val="50000"/>
                    </a:schemeClr>
                  </a:solidFill>
                  <a:ea typeface="Segoe UI" pitchFamily="34" charset="0"/>
                  <a:cs typeface="Segoe UI" pitchFamily="34" charset="0"/>
                </a:rPr>
                <a:t>possible existing </a:t>
              </a:r>
              <a:r>
                <a:rPr lang="en-US" sz="1400" dirty="0">
                  <a:solidFill>
                    <a:schemeClr val="bg2">
                      <a:lumMod val="50000"/>
                    </a:schemeClr>
                  </a:solidFill>
                  <a:ea typeface="Segoe UI" pitchFamily="34" charset="0"/>
                  <a:cs typeface="Segoe UI" pitchFamily="34" charset="0"/>
                </a:rPr>
                <a:t>solution </a:t>
              </a:r>
              <a:r>
                <a:rPr lang="en-US" sz="1400" dirty="0" smtClean="0">
                  <a:solidFill>
                    <a:schemeClr val="bg2">
                      <a:lumMod val="50000"/>
                    </a:schemeClr>
                  </a:solidFill>
                  <a:ea typeface="Segoe UI" pitchFamily="34" charset="0"/>
                  <a:cs typeface="Segoe UI" pitchFamily="34" charset="0"/>
                </a:rPr>
                <a:t>usage, including both code </a:t>
              </a:r>
              <a:r>
                <a:rPr lang="en-US" sz="1400" dirty="0">
                  <a:solidFill>
                    <a:schemeClr val="bg2">
                      <a:lumMod val="50000"/>
                    </a:schemeClr>
                  </a:solidFill>
                  <a:ea typeface="Segoe UI" pitchFamily="34" charset="0"/>
                  <a:cs typeface="Segoe UI" pitchFamily="34" charset="0"/>
                </a:rPr>
                <a:t>and functionality</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Concentrate on business and functional requirements, not on technology </a:t>
              </a: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9992"/>
            <a:stretch/>
          </p:blipFill>
          <p:spPr>
            <a:xfrm>
              <a:off x="2852607" y="1772918"/>
              <a:ext cx="2160000" cy="1798438"/>
            </a:xfrm>
            <a:prstGeom prst="rect">
              <a:avLst/>
            </a:prstGeom>
            <a:ln>
              <a:solidFill>
                <a:schemeClr val="bg1">
                  <a:lumMod val="75000"/>
                </a:schemeClr>
              </a:solidFill>
            </a:ln>
          </p:spPr>
        </p:pic>
      </p:grpSp>
      <p:grpSp>
        <p:nvGrpSpPr>
          <p:cNvPr id="21" name="Group 20"/>
          <p:cNvGrpSpPr/>
          <p:nvPr/>
        </p:nvGrpSpPr>
        <p:grpSpPr>
          <a:xfrm>
            <a:off x="5020147" y="1316901"/>
            <a:ext cx="2129304" cy="4659896"/>
            <a:chOff x="5159627" y="1342250"/>
            <a:chExt cx="2172567" cy="4754575"/>
          </a:xfrm>
        </p:grpSpPr>
        <p:sp>
          <p:nvSpPr>
            <p:cNvPr id="5" name="Rectangle 4"/>
            <p:cNvSpPr/>
            <p:nvPr/>
          </p:nvSpPr>
          <p:spPr bwMode="auto">
            <a:xfrm>
              <a:off x="5165911"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Planning</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159627" y="3638936"/>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smtClean="0">
                  <a:solidFill>
                    <a:schemeClr val="bg2">
                      <a:lumMod val="50000"/>
                    </a:schemeClr>
                  </a:solidFill>
                  <a:ea typeface="Segoe UI" pitchFamily="34" charset="0"/>
                  <a:cs typeface="Segoe UI" pitchFamily="34" charset="0"/>
                </a:rPr>
                <a:t>Add-In model </a:t>
              </a:r>
              <a:r>
                <a:rPr lang="en-US" sz="1400" dirty="0">
                  <a:solidFill>
                    <a:schemeClr val="bg2">
                      <a:lumMod val="50000"/>
                    </a:schemeClr>
                  </a:solidFill>
                  <a:ea typeface="Segoe UI" pitchFamily="34" charset="0"/>
                  <a:cs typeface="Segoe UI" pitchFamily="34" charset="0"/>
                </a:rPr>
                <a:t>solution planning</a:t>
              </a:r>
              <a:r>
                <a:rPr lang="en-GB" sz="1400" dirty="0">
                  <a:solidFill>
                    <a:schemeClr val="bg2">
                      <a:lumMod val="50000"/>
                    </a:schemeClr>
                  </a:solidFill>
                  <a:ea typeface="Segoe UI" pitchFamily="34" charset="0"/>
                  <a:cs typeface="Segoe UI" pitchFamily="34" charset="0"/>
                </a:rPr>
                <a:t> and design</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What patterns and models are used for different solutions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What solutions can be converted to out of the box </a:t>
              </a:r>
              <a:r>
                <a:rPr lang="en-US" sz="1400" dirty="0" smtClean="0">
                  <a:solidFill>
                    <a:schemeClr val="bg2">
                      <a:lumMod val="50000"/>
                    </a:schemeClr>
                  </a:solidFill>
                  <a:ea typeface="Segoe UI" pitchFamily="34" charset="0"/>
                  <a:cs typeface="Segoe UI" pitchFamily="34" charset="0"/>
                </a:rPr>
                <a:t>capabilities?</a:t>
              </a:r>
              <a:endParaRPr lang="en-US" sz="1400" dirty="0">
                <a:solidFill>
                  <a:schemeClr val="bg2">
                    <a:lumMod val="50000"/>
                  </a:schemeClr>
                </a:solidFill>
                <a:ea typeface="Segoe UI" pitchFamily="34" charset="0"/>
                <a:cs typeface="Segoe UI" pitchFamily="34" charset="0"/>
              </a:endParaRPr>
            </a:p>
          </p:txBody>
        </p:sp>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19196"/>
            <a:stretch/>
          </p:blipFill>
          <p:spPr>
            <a:xfrm>
              <a:off x="5165910" y="1769330"/>
              <a:ext cx="2160000" cy="1798960"/>
            </a:xfrm>
            <a:prstGeom prst="rect">
              <a:avLst/>
            </a:prstGeom>
            <a:ln>
              <a:solidFill>
                <a:schemeClr val="bg1">
                  <a:lumMod val="75000"/>
                </a:schemeClr>
              </a:solidFill>
            </a:ln>
          </p:spPr>
        </p:pic>
      </p:grpSp>
      <p:grpSp>
        <p:nvGrpSpPr>
          <p:cNvPr id="22" name="Group 21"/>
          <p:cNvGrpSpPr/>
          <p:nvPr/>
        </p:nvGrpSpPr>
        <p:grpSpPr>
          <a:xfrm>
            <a:off x="7427936" y="1316901"/>
            <a:ext cx="2129303" cy="4659895"/>
            <a:chOff x="7476610" y="1342250"/>
            <a:chExt cx="2172566" cy="4754574"/>
          </a:xfrm>
        </p:grpSpPr>
        <p:sp>
          <p:nvSpPr>
            <p:cNvPr id="6" name="Rectangle 5"/>
            <p:cNvSpPr/>
            <p:nvPr/>
          </p:nvSpPr>
          <p:spPr bwMode="auto">
            <a:xfrm>
              <a:off x="7482893"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Implementation</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476610"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Detailed technical planning</a:t>
              </a:r>
            </a:p>
            <a:p>
              <a:pPr marL="342764" indent="-342764" defTabSz="913737" fontAlgn="base">
                <a:spcBef>
                  <a:spcPct val="0"/>
                </a:spcBef>
                <a:spcAft>
                  <a:spcPct val="0"/>
                </a:spcAft>
                <a:buFont typeface="Arial" panose="020B0604020202020204" pitchFamily="34" charset="0"/>
                <a:buChar char="•"/>
              </a:pPr>
              <a:r>
                <a:rPr lang="en-US" sz="1400">
                  <a:solidFill>
                    <a:schemeClr val="bg2">
                      <a:lumMod val="50000"/>
                    </a:schemeClr>
                  </a:solidFill>
                  <a:ea typeface="Segoe UI" pitchFamily="34" charset="0"/>
                  <a:cs typeface="Segoe UI" pitchFamily="34" charset="0"/>
                </a:rPr>
                <a:t>Actual </a:t>
              </a:r>
              <a:r>
                <a:rPr lang="en-US" sz="1400" smtClean="0">
                  <a:solidFill>
                    <a:schemeClr val="bg2">
                      <a:lumMod val="50000"/>
                    </a:schemeClr>
                  </a:solidFill>
                  <a:ea typeface="Segoe UI" pitchFamily="34" charset="0"/>
                  <a:cs typeface="Segoe UI" pitchFamily="34" charset="0"/>
                </a:rPr>
                <a:t>app </a:t>
              </a:r>
              <a:r>
                <a:rPr lang="en-US" sz="1400" dirty="0">
                  <a:solidFill>
                    <a:schemeClr val="bg2">
                      <a:lumMod val="50000"/>
                    </a:schemeClr>
                  </a:solidFill>
                  <a:ea typeface="Segoe UI" pitchFamily="34" charset="0"/>
                  <a:cs typeface="Segoe UI" pitchFamily="34" charset="0"/>
                </a:rPr>
                <a:t>model solution implementation</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Typical development process, including testing</a:t>
              </a:r>
              <a:endParaRPr lang="en-GB" sz="1400" dirty="0">
                <a:solidFill>
                  <a:schemeClr val="bg2">
                    <a:lumMod val="50000"/>
                  </a:schemeClr>
                </a:solidFill>
                <a:ea typeface="Segoe UI" pitchFamily="34" charset="0"/>
                <a:cs typeface="Segoe UI" pitchFamily="34" charset="0"/>
              </a:endParaRPr>
            </a:p>
          </p:txBody>
        </p:sp>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t="45801"/>
            <a:stretch/>
          </p:blipFill>
          <p:spPr>
            <a:xfrm>
              <a:off x="7482893" y="1769330"/>
              <a:ext cx="2160000" cy="1798960"/>
            </a:xfrm>
            <a:prstGeom prst="rect">
              <a:avLst/>
            </a:prstGeom>
          </p:spPr>
        </p:pic>
      </p:grpSp>
      <p:grpSp>
        <p:nvGrpSpPr>
          <p:cNvPr id="23" name="Group 22"/>
          <p:cNvGrpSpPr/>
          <p:nvPr/>
        </p:nvGrpSpPr>
        <p:grpSpPr>
          <a:xfrm>
            <a:off x="9701858" y="1316901"/>
            <a:ext cx="2126224" cy="4659895"/>
            <a:chOff x="9796734" y="1342250"/>
            <a:chExt cx="2169424" cy="4754574"/>
          </a:xfrm>
        </p:grpSpPr>
        <p:sp>
          <p:nvSpPr>
            <p:cNvPr id="7" name="Rectangle 6"/>
            <p:cNvSpPr/>
            <p:nvPr/>
          </p:nvSpPr>
          <p:spPr bwMode="auto">
            <a:xfrm>
              <a:off x="9799875"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Deployment</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796734"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smtClean="0">
                  <a:solidFill>
                    <a:schemeClr val="bg2">
                      <a:lumMod val="50000"/>
                    </a:schemeClr>
                  </a:solidFill>
                  <a:ea typeface="Segoe UI" pitchFamily="34" charset="0"/>
                  <a:cs typeface="Segoe UI" pitchFamily="34" charset="0"/>
                </a:rPr>
                <a:t>Add-In solution </a:t>
              </a:r>
              <a:r>
                <a:rPr lang="en-US" sz="1400" dirty="0">
                  <a:solidFill>
                    <a:schemeClr val="bg2">
                      <a:lumMod val="50000"/>
                    </a:schemeClr>
                  </a:solidFill>
                  <a:ea typeface="Segoe UI" pitchFamily="34" charset="0"/>
                  <a:cs typeface="Segoe UI" pitchFamily="34" charset="0"/>
                </a:rPr>
                <a:t>deployment</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Existing content retrofitting</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Farm solution retraction</a:t>
              </a:r>
              <a:endParaRPr lang="en-GB" sz="1400" dirty="0">
                <a:solidFill>
                  <a:schemeClr val="bg2">
                    <a:lumMod val="50000"/>
                  </a:schemeClr>
                </a:solidFill>
                <a:ea typeface="Segoe UI" pitchFamily="34" charset="0"/>
                <a:cs typeface="Segoe UI" pitchFamily="34" charset="0"/>
              </a:endParaRPr>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31627" t="20101" r="4606"/>
            <a:stretch/>
          </p:blipFill>
          <p:spPr>
            <a:xfrm>
              <a:off x="9799875" y="1769330"/>
              <a:ext cx="2160000" cy="1798960"/>
            </a:xfrm>
            <a:prstGeom prst="rect">
              <a:avLst/>
            </a:prstGeom>
          </p:spPr>
        </p:pic>
      </p:grpSp>
      <p:cxnSp>
        <p:nvCxnSpPr>
          <p:cNvPr id="24" name="Straight Connector 23"/>
          <p:cNvCxnSpPr/>
          <p:nvPr/>
        </p:nvCxnSpPr>
        <p:spPr>
          <a:xfrm flipH="1">
            <a:off x="7263701" y="1220148"/>
            <a:ext cx="8986" cy="5030340"/>
          </a:xfrm>
          <a:prstGeom prst="line">
            <a:avLst/>
          </a:prstGeom>
          <a:ln w="34925">
            <a:solidFill>
              <a:schemeClr val="accent1"/>
            </a:solidFill>
            <a:prstDash val="dash"/>
            <a:headEnd type="none" w="med" len="med"/>
            <a:tailEnd type="diamond" w="med" len="med"/>
          </a:ln>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a:off x="5830360" y="6251194"/>
            <a:ext cx="2866682"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Time for accurate estimates</a:t>
            </a:r>
          </a:p>
        </p:txBody>
      </p:sp>
    </p:spTree>
    <p:extLst>
      <p:ext uri="{BB962C8B-B14F-4D97-AF65-F5344CB8AC3E}">
        <p14:creationId xmlns:p14="http://schemas.microsoft.com/office/powerpoint/2010/main" val="3595716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sz="4800" dirty="0" smtClean="0"/>
              <a:t>What does add-ins mean in our terminology</a:t>
            </a:r>
            <a:endParaRPr lang="en-US" sz="4800" dirty="0"/>
          </a:p>
        </p:txBody>
      </p:sp>
      <p:graphicFrame>
        <p:nvGraphicFramePr>
          <p:cNvPr id="37" name="Content Placeholder 5"/>
          <p:cNvGraphicFramePr>
            <a:graphicFrameLocks/>
          </p:cNvGraphicFramePr>
          <p:nvPr>
            <p:extLst/>
          </p:nvPr>
        </p:nvGraphicFramePr>
        <p:xfrm>
          <a:off x="1365948" y="2134121"/>
          <a:ext cx="9739224" cy="3553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Left Brace 2"/>
          <p:cNvSpPr/>
          <p:nvPr/>
        </p:nvSpPr>
        <p:spPr bwMode="auto">
          <a:xfrm rot="5400000">
            <a:off x="7805611" y="-1070321"/>
            <a:ext cx="247456" cy="6351670"/>
          </a:xfrm>
          <a:prstGeom prst="leftBrace">
            <a:avLst/>
          </a:prstGeom>
          <a:noFill/>
          <a:ln w="28575" cap="flat" cmpd="sng" algn="ctr">
            <a:solidFill>
              <a:schemeClr val="bg2">
                <a:lumMod val="50000"/>
              </a:schemeClr>
            </a:solidFill>
            <a:prstDash val="solid"/>
            <a:round/>
            <a:headEnd type="none" w="med" len="med"/>
            <a:tailEnd type="none" w="med" len="med"/>
          </a:ln>
          <a:effectLst/>
        </p:spPr>
        <p:txBody>
          <a:bodyPr vert="horz" wrap="none" lIns="91403" tIns="45701" rIns="91403" bIns="45701" numCol="1" rtlCol="0" anchor="ctr" anchorCtr="0" compatLnSpc="1">
            <a:prstTxWarp prst="textNoShape">
              <a:avLst/>
            </a:prstTxWarp>
          </a:bodyPr>
          <a:lstStyle/>
          <a:p>
            <a:pPr defTabSz="914038" eaLnBrk="0" fontAlgn="base" hangingPunct="0">
              <a:spcBef>
                <a:spcPct val="0"/>
              </a:spcBef>
              <a:spcAft>
                <a:spcPct val="0"/>
              </a:spcAft>
            </a:pPr>
            <a:endParaRPr lang="en-GB" sz="1200">
              <a:latin typeface="Capitals" pitchFamily="8" charset="0"/>
              <a:ea typeface="ＭＳ Ｐゴシック" pitchFamily="8" charset="-128"/>
            </a:endParaRPr>
          </a:p>
        </p:txBody>
      </p:sp>
      <p:sp>
        <p:nvSpPr>
          <p:cNvPr id="4" name="TextBox 3"/>
          <p:cNvSpPr txBox="1"/>
          <p:nvPr/>
        </p:nvSpPr>
        <p:spPr>
          <a:xfrm>
            <a:off x="5834682" y="1128832"/>
            <a:ext cx="4189314" cy="906787"/>
          </a:xfrm>
          <a:prstGeom prst="rect">
            <a:avLst/>
          </a:prstGeom>
          <a:noFill/>
        </p:spPr>
        <p:txBody>
          <a:bodyPr wrap="square" rtlCol="0">
            <a:spAutoFit/>
          </a:bodyPr>
          <a:lstStyle/>
          <a:p>
            <a:pPr algn="ctr"/>
            <a:r>
              <a:rPr lang="en-US" sz="1764" dirty="0">
                <a:solidFill>
                  <a:schemeClr val="tx1">
                    <a:lumMod val="75000"/>
                    <a:lumOff val="25000"/>
                  </a:schemeClr>
                </a:solidFill>
              </a:rPr>
              <a:t>SharePoint </a:t>
            </a:r>
            <a:r>
              <a:rPr lang="fi-FI" sz="1764" dirty="0">
                <a:solidFill>
                  <a:schemeClr val="tx1">
                    <a:lumMod val="75000"/>
                    <a:lumOff val="25000"/>
                  </a:schemeClr>
                </a:solidFill>
              </a:rPr>
              <a:t>Add-Ins means </a:t>
            </a:r>
            <a:r>
              <a:rPr lang="en-GB" sz="1764" dirty="0">
                <a:solidFill>
                  <a:schemeClr val="tx1">
                    <a:lumMod val="75000"/>
                    <a:lumOff val="25000"/>
                  </a:schemeClr>
                </a:solidFill>
              </a:rPr>
              <a:t>all operations  which are executed outside of the server</a:t>
            </a:r>
            <a:endParaRPr lang="en-US" sz="1764" dirty="0">
              <a:solidFill>
                <a:schemeClr val="tx1">
                  <a:lumMod val="75000"/>
                  <a:lumOff val="25000"/>
                </a:schemeClr>
              </a:solidFill>
            </a:endParaRP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2874" y="5698567"/>
            <a:ext cx="2179205" cy="754873"/>
          </a:xfrm>
          <a:prstGeom prst="rect">
            <a:avLst/>
          </a:prstGeom>
        </p:spPr>
      </p:pic>
      <p:pic>
        <p:nvPicPr>
          <p:cNvPr id="15" name="Picture 14"/>
          <p:cNvPicPr>
            <a:picLocks noChangeAspect="1"/>
          </p:cNvPicPr>
          <p:nvPr/>
        </p:nvPicPr>
        <p:blipFill>
          <a:blip r:embed="rId9"/>
          <a:stretch>
            <a:fillRect/>
          </a:stretch>
        </p:blipFill>
        <p:spPr>
          <a:xfrm>
            <a:off x="1677017" y="5698567"/>
            <a:ext cx="2075745" cy="717151"/>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90567" y="5710596"/>
            <a:ext cx="2144480" cy="742844"/>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21378" y="5669478"/>
            <a:ext cx="2144480" cy="742844"/>
          </a:xfrm>
          <a:prstGeom prst="rect">
            <a:avLst/>
          </a:prstGeom>
        </p:spPr>
      </p:pic>
    </p:spTree>
    <p:extLst>
      <p:ext uri="{BB962C8B-B14F-4D97-AF65-F5344CB8AC3E}">
        <p14:creationId xmlns:p14="http://schemas.microsoft.com/office/powerpoint/2010/main" val="215469221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AEA8A7-A694-4DB0-82AB-EF48F2E9B6F9}">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Office365%20Template%20Orange</Template>
  <TotalTime>0</TotalTime>
  <Words>4033</Words>
  <Application>Microsoft Office PowerPoint</Application>
  <PresentationFormat>Custom</PresentationFormat>
  <Paragraphs>439</Paragraphs>
  <Slides>39</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39</vt:i4>
      </vt:variant>
    </vt:vector>
  </HeadingPairs>
  <TitlesOfParts>
    <vt:vector size="49" baseType="lpstr">
      <vt:lpstr>ＭＳ Ｐゴシック</vt:lpstr>
      <vt:lpstr>Arial</vt:lpstr>
      <vt:lpstr>Calibri</vt:lpstr>
      <vt:lpstr>Capitals</vt:lpstr>
      <vt:lpstr>Consolas</vt:lpstr>
      <vt:lpstr>Segoe UI</vt:lpstr>
      <vt:lpstr>Segoe UI Light</vt:lpstr>
      <vt:lpstr>Wingdings</vt:lpstr>
      <vt:lpstr>5-30055_Office Template 2012 - 16x9 - White Background</vt:lpstr>
      <vt:lpstr>5-30055_Office365 Template 2012 - 16x9 - Colored Accent Slides</vt:lpstr>
      <vt:lpstr>Introduction to Add-Ins and Office 365 Developer Patterns and Practices</vt:lpstr>
      <vt:lpstr>Vesa Juvonen</vt:lpstr>
      <vt:lpstr>Agenda</vt:lpstr>
      <vt:lpstr>"The most strategic developer surface area for us is Office 365“  - Satya Nadella </vt:lpstr>
      <vt:lpstr>Developer vision</vt:lpstr>
      <vt:lpstr>App model = Add-in model</vt:lpstr>
      <vt:lpstr>SharePoint evolves…</vt:lpstr>
      <vt:lpstr>Approaching app implementations</vt:lpstr>
      <vt:lpstr>What does add-ins mean in our terminology</vt:lpstr>
      <vt:lpstr>Constant evolution of user experience</vt:lpstr>
      <vt:lpstr>Office 365 is not just about SharePoint</vt:lpstr>
      <vt:lpstr>PowerPoint Presentation</vt:lpstr>
      <vt:lpstr>Quotes from community survey</vt:lpstr>
      <vt:lpstr>PowerPoint Presentation</vt:lpstr>
      <vt:lpstr>O365 Dev Patterns and Practices model</vt:lpstr>
      <vt:lpstr>Best practices</vt:lpstr>
      <vt:lpstr>Best practices for add-in model</vt:lpstr>
      <vt:lpstr>#1 – Remote provisioning</vt:lpstr>
      <vt:lpstr>#1 - Provisioning time logic</vt:lpstr>
      <vt:lpstr>PnP Provisioning Engine</vt:lpstr>
      <vt:lpstr>Site provisioning framework</vt:lpstr>
      <vt:lpstr>#2 - Branding</vt:lpstr>
      <vt:lpstr>#3 – Avoid sandbox solutions</vt:lpstr>
      <vt:lpstr>#4 - Remote timer job</vt:lpstr>
      <vt:lpstr>#4 - Asynchronous pattern with WebJobs</vt:lpstr>
      <vt:lpstr>#5 – Add-in model for on-premises</vt:lpstr>
      <vt:lpstr>PowerPoint Presentation</vt:lpstr>
      <vt:lpstr>PowerPoint Presentation</vt:lpstr>
      <vt:lpstr>Feedback</vt:lpstr>
      <vt:lpstr>PowerPoint Presentation</vt:lpstr>
      <vt:lpstr>PnP - Added value</vt:lpstr>
      <vt:lpstr>PnP Value - Architect</vt:lpstr>
      <vt:lpstr>PnP Value - Developer</vt:lpstr>
      <vt:lpstr>PnP Value - Business</vt:lpstr>
      <vt:lpstr>PnP Value – End User</vt:lpstr>
      <vt:lpstr>Getting involved</vt:lpstr>
      <vt:lpstr>PnP Statistics – June 2015</vt:lpstr>
      <vt:lpstr>How to contribute?</vt:lpstr>
      <vt:lpstr>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2015-03-12T17:06:11Z</dcterms:created>
  <dcterms:modified xsi:type="dcterms:W3CDTF">2015-06-11T09:01:48Z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ies>
</file>